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797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 autoAdjust="0"/>
    <p:restoredTop sz="86387" autoAdjust="0"/>
  </p:normalViewPr>
  <p:slideViewPr>
    <p:cSldViewPr>
      <p:cViewPr>
        <p:scale>
          <a:sx n="73" d="100"/>
          <a:sy n="73" d="100"/>
        </p:scale>
        <p:origin x="-177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48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A961-09BB-4588-BA69-A5B1236025E0}" type="datetimeFigureOut">
              <a:rPr lang="hu-HU" smtClean="0"/>
              <a:pPr/>
              <a:t>2014.09.27.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26A6-4C30-48EE-AB59-748EC403A6C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10" Type="http://schemas.openxmlformats.org/officeDocument/2006/relationships/image" Target="../media/image47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10" Type="http://schemas.openxmlformats.org/officeDocument/2006/relationships/image" Target="../media/image57.jpeg"/><Relationship Id="rId4" Type="http://schemas.openxmlformats.org/officeDocument/2006/relationships/image" Target="../media/image51.jpeg"/><Relationship Id="rId9" Type="http://schemas.openxmlformats.org/officeDocument/2006/relationships/image" Target="../media/image5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136815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B050"/>
                </a:solidFill>
              </a:rPr>
              <a:t>A Jelen és a Jövő Gyermekeiért Alapítvány</a:t>
            </a:r>
            <a:endParaRPr lang="hu-HU" sz="4000" dirty="0"/>
          </a:p>
        </p:txBody>
      </p:sp>
      <p:pic>
        <p:nvPicPr>
          <p:cNvPr id="4" name="Picture 2" descr="C:\Users\Zsuzsi\Documents\Jelen_Jv_emblm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051296"/>
            <a:ext cx="792088" cy="649512"/>
          </a:xfrm>
          <a:prstGeom prst="rect">
            <a:avLst/>
          </a:prstGeom>
          <a:noFill/>
        </p:spPr>
      </p:pic>
      <p:pic>
        <p:nvPicPr>
          <p:cNvPr id="15" name="Kép 14" descr="19133675_e3db34230e030b662690572f8d23aa37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108947">
            <a:off x="492972" y="2073034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Kép 18" descr="19279849_61f8cd4bff526314b04e46a2d6b6f755_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636615" y="1988839"/>
            <a:ext cx="1151409" cy="17281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Kép 20" descr="20580015_50d24b88692a9efd3c235c280b29591e_x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220072" y="1988840"/>
            <a:ext cx="2304256" cy="153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Kép 15" descr="19148937_5b0b1306febfb19fe1ceb8a639c1dc73_x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204533">
            <a:off x="1124019" y="3268145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Kép 21" descr="19279577_aac47d3be0192929a987a233874de2cc_xl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21251640">
            <a:off x="467544" y="4797152"/>
            <a:ext cx="2306855" cy="1535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Kép 16" descr="19279701_882e1035e5380b5179c171349702866c_xl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275856" y="4797152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Kép 17" descr="19279827_2b0b506fbe6118d6ba1789177b8c3b16_xl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419872" y="3356992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Kép 13" descr="19133557_7a2a087c23f34aacb83564ce336983fa_xl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692330">
            <a:off x="6070268" y="3427940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Kép 19" descr="19279921_f068441c59171bd627ddbdb29706fd60_xl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 rot="308340">
            <a:off x="6004213" y="4753252"/>
            <a:ext cx="2304256" cy="1533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Mese-csere Tanoda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5786" y="1556792"/>
            <a:ext cx="7613552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Célja, hogy a nevelőszülőknél, illetve nevelőotthonban élő gyermekek belülről motivált, folytonos tanulásra, és változásra kész együttműködő emberekké váljanak, ezzel elősegítve iskolai sikerességüket, hosszú távon saját családjukban, a munkában, a társadalomban való helytállásukat.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Zsuzsi\Documents\mese-csere_k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5229200"/>
            <a:ext cx="1085850" cy="1038225"/>
          </a:xfrm>
          <a:prstGeom prst="rect">
            <a:avLst/>
          </a:prstGeom>
          <a:noFill/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43619"/>
            <a:ext cx="2818452" cy="18723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4683539"/>
            <a:ext cx="2808312" cy="18656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 descr="20741125_989092c2809f2a569c6c9b165185f824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57662">
            <a:off x="6091926" y="460823"/>
            <a:ext cx="2841588" cy="2131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Kép 3" descr="19279515_a82e7bf00dcee9367e3d53325566ff54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035290">
            <a:off x="198976" y="352144"/>
            <a:ext cx="3047330" cy="2028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Kép 4" descr="19288969_4743e4b2236630f157c3b979a9d03e52_x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05965" y="4408824"/>
            <a:ext cx="3047330" cy="2028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Kép 5" descr="19289039_62f68b4e73a00197f1f899fd80993364_x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49981" y="2392600"/>
            <a:ext cx="3047330" cy="2028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Kép 6" descr="19289141_9d1baadaeb35f022509c3364f6ea6375_x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149981" y="304368"/>
            <a:ext cx="3047330" cy="2028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Kép 7" descr="20580073_13bae6893b1d0d08977b96484f807af0_xl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21075494">
            <a:off x="125645" y="2464608"/>
            <a:ext cx="3047332" cy="2024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Kép 8" descr="20580127_683e2397560973ba350b4772e71653f5_xl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1258265">
            <a:off x="277361" y="4539157"/>
            <a:ext cx="3047331" cy="19203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Kép 9" descr="20641299_f0bec14d865221b763025971a187a5b4_xl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665283">
            <a:off x="5889759" y="4311096"/>
            <a:ext cx="2942087" cy="22065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Kép 10" descr="20741021_1c705e198c1c642d555ae5180a22dbca_xl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6174316" y="2464608"/>
            <a:ext cx="2836843" cy="2127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Tehetségprogramok I.: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4348" y="1340768"/>
            <a:ext cx="7715304" cy="2802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A Hétszínvirág Közhasznú Tehetségpont alapítójaként 2013. szeptemberében a Nemzeti Tehetségprogramhoz benyújtott „A tehetséggondozás folyamatosságát biztosító programok támogatása” című pályázat kapcsán  az Emberi Erőforrások Minisztériuma 2,477 M Ft támogatást nyújtott az általános iskolát elkezdő 44 fő kis elsős kisdiák évkezdő táborozásához, fejlesztő foglalkozásaihoz, kirándulásához. </a:t>
            </a:r>
            <a:endParaRPr lang="hu-HU" sz="2400" dirty="0">
              <a:solidFill>
                <a:srgbClr val="FF0000"/>
              </a:solidFill>
            </a:endParaRPr>
          </a:p>
        </p:txBody>
      </p:sp>
      <p:pic>
        <p:nvPicPr>
          <p:cNvPr id="5" name="Kép 4" descr="20843125_5b8ac0b4f3435cc8de16af54df8bcb34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05269" y="4173383"/>
            <a:ext cx="3533463" cy="23519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19744629_4c8b7fb25ef654a88551d1e0e6adc73a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295959">
            <a:off x="258228" y="242186"/>
            <a:ext cx="2577260" cy="1932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Kép 4" descr="19744695_9c044f5fc43d4477af71790d19f0905f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363509">
            <a:off x="5997047" y="293475"/>
            <a:ext cx="2952145" cy="22141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Kép 6" descr="19745003_5d0eda927fba3ac646eb14e13ea8d8d5_x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87562">
            <a:off x="6051155" y="2502219"/>
            <a:ext cx="2843927" cy="21329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bliqueTop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Kép 7" descr="19787953_0efb7915c79e6d2e645fb55372bb0b84_x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340661">
            <a:off x="141455" y="2069090"/>
            <a:ext cx="3217897" cy="2137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Kép 5" descr="19744855_897dc22b76c150a6f59601f5c935593b_x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176403">
            <a:off x="184409" y="4418124"/>
            <a:ext cx="2811776" cy="2108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D:\jelen és jövő gyermekeiért bemutató\első osztályosok\19787723_3c737142c8542c1befc1c5810e08fef2_xl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71" y="4640293"/>
            <a:ext cx="2959001" cy="19657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1869"/>
            <a:ext cx="3009760" cy="2257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826" y="4250037"/>
            <a:ext cx="3236763" cy="2150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295" y="2237626"/>
            <a:ext cx="3034154" cy="2015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20" y="260648"/>
            <a:ext cx="8229600" cy="1143000"/>
          </a:xfrm>
        </p:spPr>
        <p:txBody>
          <a:bodyPr/>
          <a:lstStyle/>
          <a:p>
            <a:r>
              <a:rPr lang="hu-HU" b="1" dirty="0" smtClean="0"/>
              <a:t>Tehetségprogramok II.: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457200" y="1340769"/>
            <a:ext cx="807524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/>
              <a:t>Az Emberi Erőforrások Minisztériuma megbízásából az Oktatáskutató és Fejlesztő Intézet és az Emberi Erőforrás Támogatáskezelő nyílt pályázatot hirdetett 2013. decemberében a 2014. évi tehetségprogramokkal kapcsolatban.  Az alapítvány a 3 pályázaton összesen 2 135 000 Ft támogatást nyert el az alábbi programjaik megvalósítására:</a:t>
            </a:r>
            <a:endParaRPr lang="hu-HU" sz="1800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467544" y="2780929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Párszótár: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467545" y="3182988"/>
            <a:ext cx="3816424" cy="11101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600" dirty="0" smtClean="0"/>
              <a:t>a tehetséges tanulók/fiatalok számára </a:t>
            </a:r>
            <a:br>
              <a:rPr lang="hu-HU" sz="1600" dirty="0" smtClean="0"/>
            </a:br>
            <a:r>
              <a:rPr lang="hu-HU" sz="1600" dirty="0" smtClean="0"/>
              <a:t>a 30 illetve 60 órás egyéni fejlesztő programok kidolgozásának és megvalósításának támogatására.</a:t>
            </a:r>
          </a:p>
          <a:p>
            <a:endParaRPr lang="hu-HU" dirty="0"/>
          </a:p>
        </p:txBody>
      </p:sp>
      <p:sp>
        <p:nvSpPr>
          <p:cNvPr id="12" name="Szöveg helye 7"/>
          <p:cNvSpPr>
            <a:spLocks noGrp="1"/>
          </p:cNvSpPr>
          <p:nvPr>
            <p:ph type="body" sz="quarter" idx="3"/>
          </p:nvPr>
        </p:nvSpPr>
        <p:spPr>
          <a:xfrm>
            <a:off x="4427984" y="2780928"/>
            <a:ext cx="3786507" cy="4320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BÚRA ALATT:</a:t>
            </a:r>
            <a:endParaRPr lang="hu-HU" dirty="0"/>
          </a:p>
        </p:txBody>
      </p:sp>
      <p:sp>
        <p:nvSpPr>
          <p:cNvPr id="13" name="Tartalom helye 8"/>
          <p:cNvSpPr txBox="1">
            <a:spLocks/>
          </p:cNvSpPr>
          <p:nvPr/>
        </p:nvSpPr>
        <p:spPr>
          <a:xfrm>
            <a:off x="4427984" y="3182986"/>
            <a:ext cx="4104456" cy="2118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hu-HU" sz="1600" dirty="0" smtClean="0"/>
              <a:t>a matematikai, a természettudományos és a műszaki, informatikai kompetenciák, valamint a szakmatanuláshoz szükséges kompetenciák erősítése a köznevelési intézményekben című programok támogatására.</a:t>
            </a: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zöveg helye 7"/>
          <p:cNvSpPr>
            <a:spLocks noGrp="1"/>
          </p:cNvSpPr>
          <p:nvPr>
            <p:ph type="body" sz="quarter" idx="3"/>
          </p:nvPr>
        </p:nvSpPr>
        <p:spPr>
          <a:xfrm>
            <a:off x="467545" y="4640026"/>
            <a:ext cx="4392487" cy="43204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KÉZZEL, LÁBBAL, NÁDIHEGEDŰVEL:</a:t>
            </a:r>
            <a:endParaRPr lang="hu-HU" dirty="0"/>
          </a:p>
        </p:txBody>
      </p:sp>
      <p:sp>
        <p:nvSpPr>
          <p:cNvPr id="15" name="Tartalom helye 8"/>
          <p:cNvSpPr txBox="1">
            <a:spLocks/>
          </p:cNvSpPr>
          <p:nvPr/>
        </p:nvSpPr>
        <p:spPr>
          <a:xfrm>
            <a:off x="467547" y="5000636"/>
            <a:ext cx="4104453" cy="1470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1600" dirty="0" smtClean="0"/>
              <a:t>a roma és szociokulturálisan hátrányos helyzetű fiatalok tehetségfejlesztésének, </a:t>
            </a:r>
            <a:br>
              <a:rPr lang="hu-HU" sz="1600" dirty="0" smtClean="0"/>
            </a:br>
            <a:r>
              <a:rPr lang="hu-HU" sz="1600" dirty="0" smtClean="0"/>
              <a:t>a mentorálást végző pedagógusok továbbképzésének és különböző szervezetek együttműködésének támogatására.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zöveg helye 7"/>
          <p:cNvSpPr>
            <a:spLocks noGrp="1"/>
          </p:cNvSpPr>
          <p:nvPr>
            <p:ph type="body" sz="quarter" idx="3"/>
          </p:nvPr>
        </p:nvSpPr>
        <p:spPr>
          <a:xfrm>
            <a:off x="4610379" y="5072074"/>
            <a:ext cx="4176463" cy="102179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Eddig 65 611 000 Ft  pályázati támogatásokból!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p"/>
      <p:bldP spid="9" grpId="0" build="p"/>
      <p:bldP spid="12" grpId="0" build="p"/>
      <p:bldP spid="13" grpId="0"/>
      <p:bldP spid="14" grpId="0" build="p"/>
      <p:bldP spid="15" grpId="0"/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hu-HU" dirty="0" smtClean="0"/>
              <a:t>Köszönjük a figyelmet!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884" y="1916830"/>
            <a:ext cx="6660232" cy="4433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Jelen és a Jövő Gyermekeiért Alapítvány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829064"/>
          </a:xfrm>
        </p:spPr>
        <p:txBody>
          <a:bodyPr>
            <a:normAutofit/>
          </a:bodyPr>
          <a:lstStyle/>
          <a:p>
            <a:r>
              <a:rPr lang="hu-HU" b="1" dirty="0" smtClean="0"/>
              <a:t>Alapítója</a:t>
            </a:r>
            <a:r>
              <a:rPr lang="hu-HU" dirty="0"/>
              <a:t>: Hétszínvirág Tüskevár Szolgáltató Nonprofit Közhasznú Betéti Társaság</a:t>
            </a:r>
          </a:p>
          <a:p>
            <a:r>
              <a:rPr lang="hu-HU" b="1" dirty="0"/>
              <a:t>Székhely</a:t>
            </a:r>
            <a:r>
              <a:rPr lang="hu-HU" dirty="0"/>
              <a:t>: Gyomaendrőd, 5502, Fő út 50.</a:t>
            </a:r>
          </a:p>
          <a:p>
            <a:pPr marL="352425" indent="-352425">
              <a:tabLst>
                <a:tab pos="3500438" algn="l"/>
              </a:tabLst>
            </a:pPr>
            <a:r>
              <a:rPr lang="hu-HU" b="1" dirty="0" smtClean="0"/>
              <a:t>Kuratórium tagjai</a:t>
            </a:r>
            <a:r>
              <a:rPr lang="hu-HU" dirty="0" smtClean="0"/>
              <a:t>:	- </a:t>
            </a:r>
            <a:r>
              <a:rPr lang="hu-HU" dirty="0"/>
              <a:t>Havelda </a:t>
            </a:r>
            <a:r>
              <a:rPr lang="hu-HU" dirty="0" smtClean="0"/>
              <a:t>Jánosné</a:t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/>
              <a:t>Kónyáné </a:t>
            </a:r>
            <a:r>
              <a:rPr lang="hu-HU" dirty="0" smtClean="0"/>
              <a:t> Jakab Ida</a:t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/>
              <a:t>Tokainé Tímár </a:t>
            </a:r>
            <a:r>
              <a:rPr lang="hu-HU" dirty="0" smtClean="0"/>
              <a:t>Csilla</a:t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/>
              <a:t>Paróczai Zoltán</a:t>
            </a:r>
          </a:p>
          <a:p>
            <a:endParaRPr lang="hu-HU" dirty="0"/>
          </a:p>
        </p:txBody>
      </p:sp>
      <p:pic>
        <p:nvPicPr>
          <p:cNvPr id="2050" name="Picture 2" descr="F:\jelen és jövő gyermekeiért bemutató\Mese csere tanoda\19279515_a82e7bf00dcee9367e3d53325566ff54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22330">
            <a:off x="320433" y="4022269"/>
            <a:ext cx="2422945" cy="16127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F:\jelen és jövő gyermekeiért bemutató\Holdudvar tanoda\19143737_47e5d3f1f2b03ae67fd8c27ffacfa4cd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28206">
            <a:off x="1918605" y="4946504"/>
            <a:ext cx="2371105" cy="1578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62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Tevékenységi kör: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781128"/>
          </a:xfrm>
        </p:spPr>
        <p:txBody>
          <a:bodyPr/>
          <a:lstStyle/>
          <a:p>
            <a:pPr lvl="0"/>
            <a:r>
              <a:rPr lang="hu-HU" dirty="0" smtClean="0"/>
              <a:t>napközbeni </a:t>
            </a:r>
            <a:r>
              <a:rPr lang="hu-HU" dirty="0"/>
              <a:t>ellátás</a:t>
            </a:r>
          </a:p>
          <a:p>
            <a:pPr lvl="0"/>
            <a:r>
              <a:rPr lang="hu-HU" dirty="0"/>
              <a:t>nyári táborok szervezése</a:t>
            </a:r>
          </a:p>
          <a:p>
            <a:pPr lvl="0"/>
            <a:r>
              <a:rPr lang="hu-HU" dirty="0"/>
              <a:t>oktatási, tehetséggondozó, képességfejlesztő, ismeretterjesztő és szórakoztató programok szervezése</a:t>
            </a:r>
          </a:p>
          <a:p>
            <a:pPr lvl="0"/>
            <a:r>
              <a:rPr lang="hu-HU" dirty="0"/>
              <a:t>szabadidő és sporttevékenységek szervezése</a:t>
            </a:r>
          </a:p>
          <a:p>
            <a:pPr lvl="0"/>
            <a:r>
              <a:rPr lang="hu-HU" dirty="0"/>
              <a:t>kulturális előadások szervezése</a:t>
            </a:r>
          </a:p>
          <a:p>
            <a:endParaRPr lang="hu-HU" dirty="0"/>
          </a:p>
        </p:txBody>
      </p:sp>
      <p:pic>
        <p:nvPicPr>
          <p:cNvPr id="3074" name="Picture 2" descr="F:\jelen és jövő gyermekeiért bemutató\Holdudvar tanoda\19120021_71cc1833aa759c26904c1f5df8d9814f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4869160"/>
            <a:ext cx="2328258" cy="17461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F:\jelen és jövő gyermekeiért bemutató\Holdudvar tanoda\19133533_cc862cbf690cdb8ee3dd45e41c986b6d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4871861"/>
            <a:ext cx="2592288" cy="1725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F:\jelen és jövő gyermekeiért bemutató\Holdudvar tanoda\20646825_6e64c2cbe1ebc12c8c72af0245e19fb5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25750" y="4869160"/>
            <a:ext cx="2304256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F:\jelen és jövő gyermekeiért bemutató\alapítványhoz képek\19162775_1fd029f707553d0ef83a320a97df5cbf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11237">
            <a:off x="6804248" y="548680"/>
            <a:ext cx="1947258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Az Alapítvány részt vesz: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608511"/>
          </a:xfrm>
        </p:spPr>
        <p:txBody>
          <a:bodyPr/>
          <a:lstStyle/>
          <a:p>
            <a:r>
              <a:rPr lang="hu-HU" dirty="0" smtClean="0"/>
              <a:t>időskorúak </a:t>
            </a:r>
            <a:r>
              <a:rPr lang="hu-HU" dirty="0"/>
              <a:t>és fogyatékkal élők gondozásában, ápolásában</a:t>
            </a:r>
          </a:p>
          <a:p>
            <a:r>
              <a:rPr lang="hu-HU" dirty="0" smtClean="0"/>
              <a:t>külterületen </a:t>
            </a:r>
            <a:r>
              <a:rPr lang="hu-HU" dirty="0"/>
              <a:t>élő lakosság – ebből adódó- hátrányainak az enyhítésében, esélyegyenlőségének elősegítésében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163586"/>
            <a:ext cx="3814860" cy="2531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Az Alapítvány célja: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hu-HU" sz="2800" dirty="0" smtClean="0"/>
              <a:t>a </a:t>
            </a:r>
            <a:r>
              <a:rPr lang="hu-HU" sz="2800" dirty="0"/>
              <a:t>gyermekek egészséges testi, lelki, értelmi, érzelmi, erkölcsi fejlődésének a biztosítása</a:t>
            </a:r>
          </a:p>
          <a:p>
            <a:pPr lvl="0"/>
            <a:r>
              <a:rPr lang="hu-HU" sz="2800" dirty="0"/>
              <a:t>hátrányos helyzetű gyermekek felzárkóztatása</a:t>
            </a:r>
          </a:p>
          <a:p>
            <a:pPr lvl="0"/>
            <a:r>
              <a:rPr lang="hu-HU" sz="2800" dirty="0"/>
              <a:t>gyermekek érdeklődési körének szélesítése</a:t>
            </a:r>
          </a:p>
          <a:p>
            <a:pPr lvl="0"/>
            <a:r>
              <a:rPr lang="hu-HU" sz="2800" dirty="0" smtClean="0"/>
              <a:t>biztosítani kívánja a gyermekek védelmét, érdekeinek az érvényesítését, a hátrányos helyzetű csoportok esélyegyenlőségének elősegítését, épek és fogyatékkal élők integrációját</a:t>
            </a:r>
            <a:endParaRPr lang="hu-HU" sz="2800" dirty="0"/>
          </a:p>
        </p:txBody>
      </p:sp>
      <p:pic>
        <p:nvPicPr>
          <p:cNvPr id="4" name="Kép 3" descr="19284507_859c78f24dd5e2794e458b653235a4e1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5013176"/>
            <a:ext cx="2267744" cy="1700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Kép 4" descr="20225819_b8b236020148cc773b099dc6e2a1837a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57554" y="5013176"/>
            <a:ext cx="2520280" cy="1674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Kép 5" descr="20746369_2de15c42056e51e6faecfffa9426ba6d_x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7159" y="5013176"/>
            <a:ext cx="2208245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9838" y="238477"/>
            <a:ext cx="7447004" cy="1143000"/>
          </a:xfrm>
        </p:spPr>
        <p:txBody>
          <a:bodyPr>
            <a:normAutofit/>
          </a:bodyPr>
          <a:lstStyle/>
          <a:p>
            <a:r>
              <a:rPr lang="hu-HU" sz="2700" b="1" dirty="0" smtClean="0"/>
              <a:t>         Az alapítvány tartós közérdekű célját az alábbi tevékenységekkel valósítja meg: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317498" y="1637111"/>
            <a:ext cx="4040188" cy="423737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sz="2200" dirty="0" smtClean="0"/>
              <a:t>Oktatási tevékenység,</a:t>
            </a:r>
            <a:endParaRPr lang="hu-HU" sz="22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57200" y="2060847"/>
            <a:ext cx="4040188" cy="15421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1600" dirty="0" smtClean="0"/>
              <a:t>hátrányos helyzetű fiatalok felzárkóztatásának a segítése, tehetséggondozás, képességfejlesztő, ismeretterjesztő programok szervezése, lebonyolítása, tehetségműhelyek működtetése</a:t>
            </a: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4500562" y="1650478"/>
            <a:ext cx="3214139" cy="639762"/>
          </a:xfrm>
        </p:spPr>
        <p:txBody>
          <a:bodyPr>
            <a:normAutofit fontScale="92500" lnSpcReduction="20000"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hu-HU" dirty="0" smtClean="0"/>
              <a:t>Kulturális tevékenység, művészeti tevékenység,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572000" y="2234852"/>
            <a:ext cx="4041775" cy="979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600" dirty="0" smtClean="0"/>
              <a:t>kulturális örökség megőrzése, népművészet, hagyományőrzés, nemzetiségi-kisebbségi kultúrák ápolása</a:t>
            </a:r>
            <a:endParaRPr lang="hu-HU" sz="1600" dirty="0"/>
          </a:p>
        </p:txBody>
      </p:sp>
      <p:sp>
        <p:nvSpPr>
          <p:cNvPr id="8" name="Szöveg helye 3"/>
          <p:cNvSpPr txBox="1">
            <a:spLocks/>
          </p:cNvSpPr>
          <p:nvPr/>
        </p:nvSpPr>
        <p:spPr>
          <a:xfrm>
            <a:off x="357158" y="350100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92075" lvl="0" indent="-92075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dirty="0" smtClean="0"/>
              <a:t>Szociális és gyermekvédelmi tevékenység,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artalom helye 4"/>
          <p:cNvSpPr txBox="1">
            <a:spLocks/>
          </p:cNvSpPr>
          <p:nvPr/>
        </p:nvSpPr>
        <p:spPr>
          <a:xfrm>
            <a:off x="428596" y="4068761"/>
            <a:ext cx="4040188" cy="1542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1600" dirty="0" smtClean="0"/>
              <a:t>szociális és gyermekjóléti alapellátási szolgáltatások nyújtása, segítése, hátrányos helyzetű fiatalok felzárkóztatásának a segítése, fogyatékkal élők segítése, esélyegyenlőség és integráció biztosítása,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zöveg helye 3"/>
          <p:cNvSpPr txBox="1">
            <a:spLocks/>
          </p:cNvSpPr>
          <p:nvPr/>
        </p:nvSpPr>
        <p:spPr>
          <a:xfrm>
            <a:off x="4501132" y="3217866"/>
            <a:ext cx="421427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dirty="0" smtClean="0"/>
              <a:t>Szabadidős és hobbytevékenység,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artalom helye 4"/>
          <p:cNvSpPr txBox="1">
            <a:spLocks/>
          </p:cNvSpPr>
          <p:nvPr/>
        </p:nvSpPr>
        <p:spPr>
          <a:xfrm>
            <a:off x="4572000" y="4003923"/>
            <a:ext cx="3999388" cy="1211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hu-HU" sz="1600" dirty="0" smtClean="0"/>
              <a:t>gyermek és ifjúsági klubok, felnőtt szabadidős klubok működtetése, gyermek-és ifjúsági programok, napközis és bentlakásos táborok megvalósítása,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zöveg helye 3"/>
          <p:cNvSpPr txBox="1">
            <a:spLocks/>
          </p:cNvSpPr>
          <p:nvPr/>
        </p:nvSpPr>
        <p:spPr>
          <a:xfrm>
            <a:off x="317498" y="5525541"/>
            <a:ext cx="4040188" cy="4237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dirty="0" smtClean="0"/>
              <a:t>Környezetvédelmi tevékenység,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artalom helye 4"/>
          <p:cNvSpPr txBox="1">
            <a:spLocks/>
          </p:cNvSpPr>
          <p:nvPr/>
        </p:nvSpPr>
        <p:spPr>
          <a:xfrm>
            <a:off x="428596" y="5929330"/>
            <a:ext cx="3961010" cy="62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1600" dirty="0" smtClean="0"/>
              <a:t>természeti-és épített környezet védelme, fenntartható fejlődés elősegítése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zöveg helye 3"/>
          <p:cNvSpPr txBox="1">
            <a:spLocks/>
          </p:cNvSpPr>
          <p:nvPr/>
        </p:nvSpPr>
        <p:spPr>
          <a:xfrm>
            <a:off x="4460902" y="5500702"/>
            <a:ext cx="4040188" cy="4237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dirty="0" smtClean="0"/>
              <a:t>Egészségügyi tevékenység,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artalom helye 4"/>
          <p:cNvSpPr txBox="1">
            <a:spLocks/>
          </p:cNvSpPr>
          <p:nvPr/>
        </p:nvSpPr>
        <p:spPr>
          <a:xfrm>
            <a:off x="4572000" y="5925340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1600" dirty="0" smtClean="0"/>
              <a:t>egészségmegőrzés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395" y="1000108"/>
            <a:ext cx="1563761" cy="10408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6" y="274662"/>
            <a:ext cx="1907704" cy="12673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Az Alapítvány tanodái: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755576" y="2492896"/>
            <a:ext cx="3600400" cy="639762"/>
          </a:xfrm>
        </p:spPr>
        <p:txBody>
          <a:bodyPr>
            <a:noAutofit/>
          </a:bodyPr>
          <a:lstStyle/>
          <a:p>
            <a:r>
              <a:rPr lang="hu-HU" sz="3200" dirty="0" smtClean="0"/>
              <a:t>Holdudvar Tanoda</a:t>
            </a:r>
            <a:endParaRPr lang="hu-HU" sz="3200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3"/>
          </p:nvPr>
        </p:nvSpPr>
        <p:spPr>
          <a:xfrm>
            <a:off x="5148064" y="2492896"/>
            <a:ext cx="3502223" cy="63976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Mese-csere Tanoda</a:t>
            </a:r>
            <a:endParaRPr lang="hu-HU" sz="3200" dirty="0"/>
          </a:p>
        </p:txBody>
      </p:sp>
      <p:pic>
        <p:nvPicPr>
          <p:cNvPr id="2050" name="Picture 2" descr="C:\Users\Zsuzsi\Documents\mese-csere_kp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22987" y="3686919"/>
            <a:ext cx="1085850" cy="1038225"/>
          </a:xfrm>
          <a:prstGeom prst="rect">
            <a:avLst/>
          </a:prstGeom>
          <a:noFill/>
        </p:spPr>
      </p:pic>
      <p:pic>
        <p:nvPicPr>
          <p:cNvPr id="2051" name="Picture 3" descr="C:\Users\Zsuzsi\Documents\Holdudvar_log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3645024"/>
            <a:ext cx="1008112" cy="988947"/>
          </a:xfrm>
          <a:prstGeom prst="rect">
            <a:avLst/>
          </a:prstGeom>
          <a:noFill/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82752"/>
            <a:ext cx="2880320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hu-HU" b="1" dirty="0" smtClean="0"/>
              <a:t>Holdudvar Tanoda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42910" y="1600201"/>
            <a:ext cx="8001056" cy="3186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dirty="0" smtClean="0"/>
              <a:t>Célja a tanyán élő hátrányos, halmozottan hátrányos, közöttük roma családból származó gyermekek iskolai sikerességének elősegítése olyan, - iskolán kívüli- tevékenységek szervezésével, melyek fejlesztik személyiségüket, erősítik személyes identitástudatukat, elősegítve ezzel a középiskolában való továbbtanulásukat, és végső soron a társadalomba való beilleszkedésüket.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9" name="Picture 3" descr="C:\Users\Zsuzsi\Documents\Holdudvar_log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4941168"/>
            <a:ext cx="1008112" cy="988947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710055"/>
            <a:ext cx="2678857" cy="1783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4710054"/>
            <a:ext cx="2664296" cy="1773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20641539_ffbba0ed7156dec23aca8d43d37d286d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45765">
            <a:off x="5886923" y="406314"/>
            <a:ext cx="3015290" cy="2261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Kép 1" descr="19133533_cc862cbf690cdb8ee3dd45e41c986b6d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0152" y="2319014"/>
            <a:ext cx="3073939" cy="2046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Kép 5" descr="19133549_ff8ee7432cdaaa3d0056af74e194ce2c_x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96482">
            <a:off x="3206850" y="438245"/>
            <a:ext cx="3015290" cy="2007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Kép 4" descr="19130813_b56642cb72aa79faecea662d383a60ba_x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31839" y="2254320"/>
            <a:ext cx="3015290" cy="2261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Kép 6" descr="20156165_5da2a81c689e921e2c08d8e0e9ff8226_x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118919">
            <a:off x="304479" y="361118"/>
            <a:ext cx="3015290" cy="20031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Kép 3" descr="19130745_7f15d4950049a28a01330bfc41bc942f_xl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79511" y="2276872"/>
            <a:ext cx="3015290" cy="2261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Kép 8" descr="20824277_34669f0563d32bbacecd454b0d3398a2_xl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1209072">
            <a:off x="298081" y="4290052"/>
            <a:ext cx="3015288" cy="2261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Kép 9" descr="20211853_9e36d98d3830823cbb58b3de497b3303_xl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666128">
            <a:off x="5820297" y="4417890"/>
            <a:ext cx="3079905" cy="2046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Kép 2" descr="19143737_47e5d3f1f2b03ae67fd8c27ffacfa4cd_xl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21249905">
            <a:off x="3053863" y="4472840"/>
            <a:ext cx="3073939" cy="2046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513</Words>
  <Application>Microsoft Office PowerPoint</Application>
  <PresentationFormat>Diavetítés a képernyőre (4:3 oldalarány)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A Jelen és a Jövő Gyermekeiért Alapítvány</vt:lpstr>
      <vt:lpstr>A Jelen és a Jövő Gyermekeiért Alapítvány </vt:lpstr>
      <vt:lpstr>Tevékenységi kör: </vt:lpstr>
      <vt:lpstr> Az Alapítvány részt vesz: </vt:lpstr>
      <vt:lpstr>Az Alapítvány célja:</vt:lpstr>
      <vt:lpstr>         Az alapítvány tartós közérdekű célját az alábbi tevékenységekkel valósítja meg:</vt:lpstr>
      <vt:lpstr>Az Alapítvány tanodái:</vt:lpstr>
      <vt:lpstr>Holdudvar Tanoda</vt:lpstr>
      <vt:lpstr>9. dia</vt:lpstr>
      <vt:lpstr>Mese-csere Tanoda</vt:lpstr>
      <vt:lpstr>11. dia</vt:lpstr>
      <vt:lpstr>Tehetségprogramok I.:</vt:lpstr>
      <vt:lpstr>13. dia</vt:lpstr>
      <vt:lpstr>Tehetségprogramok II.:</vt:lpstr>
      <vt:lpstr>Köszönjük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Jelen és a Jövő Gyermekeiért Alapítvány</dc:title>
  <dc:creator>Zsuzsi</dc:creator>
  <cp:lastModifiedBy>Gabor</cp:lastModifiedBy>
  <cp:revision>75</cp:revision>
  <dcterms:created xsi:type="dcterms:W3CDTF">2014-04-27T13:14:21Z</dcterms:created>
  <dcterms:modified xsi:type="dcterms:W3CDTF">2014-09-26T22:07:51Z</dcterms:modified>
</cp:coreProperties>
</file>