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9" r:id="rId1"/>
  </p:sldMasterIdLst>
  <p:sldIdLst>
    <p:sldId id="256" r:id="rId2"/>
    <p:sldId id="265" r:id="rId3"/>
    <p:sldId id="263" r:id="rId4"/>
    <p:sldId id="264" r:id="rId5"/>
    <p:sldId id="262" r:id="rId6"/>
    <p:sldId id="257" r:id="rId7"/>
    <p:sldId id="258" r:id="rId8"/>
    <p:sldId id="259" r:id="rId9"/>
    <p:sldId id="260" r:id="rId10"/>
    <p:sldId id="261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EjNJjHg6buLST6b3SHjSQ==" hashData="YSQ6/8whyregAQqc7As9t+f0czY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979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253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0877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606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2404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4245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1452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573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8430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4079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1992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803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2654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8180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4718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7401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7734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0572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F4919B-4047-4DB1-8B39-23A42AEBA556}" type="datetimeFigureOut">
              <a:rPr lang="hu-HU" smtClean="0"/>
              <a:pPr/>
              <a:t>2021.03.12.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14183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01" r:id="rId12"/>
    <p:sldLayoutId id="2147484302" r:id="rId13"/>
    <p:sldLayoutId id="2147484303" r:id="rId14"/>
    <p:sldLayoutId id="2147484304" r:id="rId15"/>
    <p:sldLayoutId id="2147484305" r:id="rId16"/>
    <p:sldLayoutId id="2147484306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>
            <a:spLocks noGrp="1"/>
          </p:cNvSpPr>
          <p:nvPr>
            <p:ph type="subTitle" idx="4294967295"/>
          </p:nvPr>
        </p:nvSpPr>
        <p:spPr>
          <a:xfrm>
            <a:off x="2971800" y="4941888"/>
            <a:ext cx="6172200" cy="1439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 smtClean="0">
                <a:solidFill>
                  <a:srgbClr val="002060"/>
                </a:solidFill>
              </a:rPr>
              <a:t>Gyomaendrőd, 2018. április 5.</a:t>
            </a:r>
          </a:p>
          <a:p>
            <a:pPr marL="0" indent="0" algn="ctr">
              <a:buNone/>
            </a:pPr>
            <a:r>
              <a:rPr lang="hu-HU" b="1" dirty="0" smtClean="0">
                <a:solidFill>
                  <a:srgbClr val="002060"/>
                </a:solidFill>
              </a:rPr>
              <a:t>Ágostonné Farkas Mária, logopédus, gyógypedagógus, neveléstudományi bölcsész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26303" y="1628800"/>
            <a:ext cx="7045674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hu-HU" sz="5400" b="1" cap="none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A nyelv és beszéd fejlődése </a:t>
            </a:r>
            <a:endParaRPr lang="hu-HU" sz="5400" b="1" cap="none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26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3400" y="4941168"/>
            <a:ext cx="6554867" cy="1368152"/>
          </a:xfrm>
        </p:spPr>
        <p:txBody>
          <a:bodyPr/>
          <a:lstStyle/>
          <a:p>
            <a:pPr algn="ctr"/>
            <a:r>
              <a:rPr lang="hu-HU" b="1" dirty="0" smtClean="0"/>
              <a:t>Hogyan segíthetünk?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692696"/>
            <a:ext cx="7906072" cy="4824536"/>
          </a:xfrm>
        </p:spPr>
        <p:txBody>
          <a:bodyPr>
            <a:normAutofit fontScale="92500" lnSpcReduction="10000"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Vegyük észre, hogy a gyermeknek közlendője van.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Adjunk időt a válaszok megszületésére.</a:t>
            </a:r>
            <a:endParaRPr lang="hu-HU" sz="2800" b="1" dirty="0">
              <a:solidFill>
                <a:srgbClr val="002060"/>
              </a:solidFill>
            </a:endParaRPr>
          </a:p>
          <a:p>
            <a:r>
              <a:rPr lang="hu-HU" sz="2800" b="1" dirty="0" smtClean="0">
                <a:solidFill>
                  <a:srgbClr val="002060"/>
                </a:solidFill>
              </a:rPr>
              <a:t>Egyszerű, jól érthető mondatokban beszéljünk.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Játsszunk!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Keltsük fel a gyermek beszédkedvét.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Mutassuk meg, hogy a beszélgetés során közlünk dolgokat.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A beszéddel játszhatunk</a:t>
            </a:r>
            <a:r>
              <a:rPr lang="hu-HU" sz="28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1362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3400" y="5877272"/>
            <a:ext cx="6554867" cy="792088"/>
          </a:xfrm>
        </p:spPr>
        <p:txBody>
          <a:bodyPr/>
          <a:lstStyle/>
          <a:p>
            <a:pPr algn="ctr"/>
            <a:r>
              <a:rPr lang="hu-HU" b="1" dirty="0" smtClean="0"/>
              <a:t>Hogyan segíthetünk?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692696"/>
            <a:ext cx="7906072" cy="4824536"/>
          </a:xfrm>
        </p:spPr>
        <p:txBody>
          <a:bodyPr>
            <a:normAutofit lnSpcReduction="10000"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Szűntessük meg a háttérzajokat.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Minden nap </a:t>
            </a:r>
            <a:r>
              <a:rPr lang="hu-HU" sz="2800" b="1" dirty="0" err="1" smtClean="0">
                <a:solidFill>
                  <a:srgbClr val="002060"/>
                </a:solidFill>
              </a:rPr>
              <a:t>mondókázzunk</a:t>
            </a:r>
            <a:r>
              <a:rPr lang="hu-HU" sz="2800" b="1" dirty="0" smtClean="0">
                <a:solidFill>
                  <a:srgbClr val="002060"/>
                </a:solidFill>
              </a:rPr>
              <a:t>, énekeljünk.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Meséljünk.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Játsszunk a tempóváltással, hangerővel, hangszínünkkel, beszéddallammal.</a:t>
            </a:r>
          </a:p>
          <a:p>
            <a:r>
              <a:rPr lang="hu-HU" sz="2800" b="1" dirty="0" err="1" smtClean="0">
                <a:solidFill>
                  <a:srgbClr val="002060"/>
                </a:solidFill>
              </a:rPr>
              <a:t>Nyújtsunk</a:t>
            </a:r>
            <a:r>
              <a:rPr lang="hu-HU" sz="2800" b="1" dirty="0" smtClean="0">
                <a:solidFill>
                  <a:srgbClr val="002060"/>
                </a:solidFill>
              </a:rPr>
              <a:t> megfelelő beszédmintát.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Ne beszéljünk állandóan.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Gondozzuk a gyermek beszédszerveit megfelelően.</a:t>
            </a:r>
            <a:endParaRPr lang="hu-H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5153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5229200"/>
            <a:ext cx="6554867" cy="720080"/>
          </a:xfrm>
        </p:spPr>
        <p:txBody>
          <a:bodyPr/>
          <a:lstStyle/>
          <a:p>
            <a:r>
              <a:rPr lang="hu-HU" b="1" dirty="0" smtClean="0"/>
              <a:t>Források: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836712"/>
            <a:ext cx="8208912" cy="439248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hu-HU" sz="2500" b="1" dirty="0"/>
              <a:t>1.	</a:t>
            </a:r>
            <a:r>
              <a:rPr lang="hu-HU" sz="2500" b="1" dirty="0" err="1">
                <a:solidFill>
                  <a:srgbClr val="002060"/>
                </a:solidFill>
              </a:rPr>
              <a:t>Bayley-III</a:t>
            </a:r>
            <a:r>
              <a:rPr lang="hu-HU" sz="2500" b="1" dirty="0">
                <a:solidFill>
                  <a:srgbClr val="002060"/>
                </a:solidFill>
              </a:rPr>
              <a:t> (2005) </a:t>
            </a:r>
            <a:r>
              <a:rPr lang="hu-HU" sz="2500" b="1" dirty="0" err="1">
                <a:solidFill>
                  <a:srgbClr val="002060"/>
                </a:solidFill>
              </a:rPr>
              <a:t>Bayley</a:t>
            </a:r>
            <a:r>
              <a:rPr lang="hu-HU" sz="2500" b="1" dirty="0">
                <a:solidFill>
                  <a:srgbClr val="002060"/>
                </a:solidFill>
              </a:rPr>
              <a:t> Csecsemő </a:t>
            </a:r>
            <a:r>
              <a:rPr lang="hu-HU" sz="2500" b="1" dirty="0" smtClean="0">
                <a:solidFill>
                  <a:srgbClr val="002060"/>
                </a:solidFill>
              </a:rPr>
              <a:t>k és kisgyermekek </a:t>
            </a:r>
            <a:r>
              <a:rPr lang="hu-HU" sz="2500" b="1" dirty="0">
                <a:solidFill>
                  <a:srgbClr val="002060"/>
                </a:solidFill>
              </a:rPr>
              <a:t> </a:t>
            </a:r>
            <a:r>
              <a:rPr lang="hu-HU" sz="2500" b="1" dirty="0" smtClean="0">
                <a:solidFill>
                  <a:srgbClr val="002060"/>
                </a:solidFill>
              </a:rPr>
              <a:t>fejlődési  skálái. </a:t>
            </a:r>
          </a:p>
          <a:p>
            <a:pPr marL="457200" lvl="1" indent="0" algn="just">
              <a:buNone/>
            </a:pPr>
            <a:r>
              <a:rPr lang="hu-HU" sz="2500" b="1" dirty="0">
                <a:solidFill>
                  <a:srgbClr val="002060"/>
                </a:solidFill>
              </a:rPr>
              <a:t>Alkalmazási kézikönyv, Harmadik </a:t>
            </a:r>
            <a:r>
              <a:rPr lang="hu-HU" sz="2500" b="1" dirty="0" smtClean="0">
                <a:solidFill>
                  <a:srgbClr val="002060"/>
                </a:solidFill>
              </a:rPr>
              <a:t>kiadás. </a:t>
            </a:r>
            <a:r>
              <a:rPr lang="hu-HU" sz="2500" b="1" dirty="0" err="1" smtClean="0">
                <a:solidFill>
                  <a:srgbClr val="002060"/>
                </a:solidFill>
              </a:rPr>
              <a:t>Pearson</a:t>
            </a:r>
            <a:endParaRPr lang="hu-HU" sz="2500" b="1" dirty="0">
              <a:solidFill>
                <a:srgbClr val="002060"/>
              </a:solidFill>
            </a:endParaRPr>
          </a:p>
          <a:p>
            <a:pPr algn="just"/>
            <a:r>
              <a:rPr lang="hu-HU" sz="2500" b="1" dirty="0">
                <a:solidFill>
                  <a:srgbClr val="002060"/>
                </a:solidFill>
              </a:rPr>
              <a:t>2.	</a:t>
            </a:r>
            <a:r>
              <a:rPr lang="hu-HU" sz="2500" b="1" dirty="0" err="1">
                <a:solidFill>
                  <a:srgbClr val="002060"/>
                </a:solidFill>
              </a:rPr>
              <a:t>Bittera</a:t>
            </a:r>
            <a:r>
              <a:rPr lang="hu-HU" sz="2500" b="1" dirty="0">
                <a:solidFill>
                  <a:srgbClr val="002060"/>
                </a:solidFill>
              </a:rPr>
              <a:t> Tiborné – dr. Juhász Ágnes (2007): A megkésett beszédfejlődés terápiája</a:t>
            </a:r>
          </a:p>
          <a:p>
            <a:pPr marL="457200" lvl="1" indent="0" algn="just">
              <a:buNone/>
            </a:pPr>
            <a:r>
              <a:rPr lang="hu-HU" sz="2500" b="1" dirty="0">
                <a:solidFill>
                  <a:srgbClr val="002060"/>
                </a:solidFill>
              </a:rPr>
              <a:t>Nemzeti Tankönyvkiadó</a:t>
            </a:r>
          </a:p>
          <a:p>
            <a:pPr algn="just"/>
            <a:r>
              <a:rPr lang="hu-HU" sz="2500" b="1" dirty="0">
                <a:solidFill>
                  <a:srgbClr val="002060"/>
                </a:solidFill>
              </a:rPr>
              <a:t>3.	Fehérné Kovács Zsuzsanna – </a:t>
            </a:r>
            <a:r>
              <a:rPr lang="hu-HU" sz="2500" b="1" dirty="0" err="1">
                <a:solidFill>
                  <a:srgbClr val="002060"/>
                </a:solidFill>
              </a:rPr>
              <a:t>Sósné</a:t>
            </a:r>
            <a:r>
              <a:rPr lang="hu-HU" sz="2500" b="1" dirty="0">
                <a:solidFill>
                  <a:srgbClr val="002060"/>
                </a:solidFill>
              </a:rPr>
              <a:t> Pintye Mária (2010): Játsszunk beszédet! </a:t>
            </a:r>
          </a:p>
          <a:p>
            <a:pPr marL="457200" lvl="1" indent="0" algn="just">
              <a:buNone/>
            </a:pPr>
            <a:r>
              <a:rPr lang="hu-HU" sz="2500" b="1" dirty="0">
                <a:solidFill>
                  <a:srgbClr val="002060"/>
                </a:solidFill>
              </a:rPr>
              <a:t>Sanoma Kiadó, </a:t>
            </a:r>
            <a:r>
              <a:rPr lang="hu-HU" sz="2500" b="1" dirty="0" smtClean="0">
                <a:solidFill>
                  <a:srgbClr val="002060"/>
                </a:solidFill>
              </a:rPr>
              <a:t>Budapest</a:t>
            </a:r>
          </a:p>
          <a:p>
            <a:pPr algn="just"/>
            <a:r>
              <a:rPr lang="hu-HU" sz="2500" b="1" dirty="0" smtClean="0">
                <a:solidFill>
                  <a:srgbClr val="002060"/>
                </a:solidFill>
              </a:rPr>
              <a:t>4.	Kas Bence (2017. 11. 27.): A multimédiás világ hatása a korai nyelvfejlődésre </a:t>
            </a:r>
          </a:p>
          <a:p>
            <a:pPr marL="457200" lvl="1" indent="0" algn="just">
              <a:buNone/>
            </a:pPr>
            <a:r>
              <a:rPr lang="hu-HU" sz="2500" b="1" dirty="0" smtClean="0">
                <a:solidFill>
                  <a:srgbClr val="002060"/>
                </a:solidFill>
              </a:rPr>
              <a:t>MTA </a:t>
            </a:r>
            <a:r>
              <a:rPr lang="hu-HU" sz="2500" b="1" dirty="0">
                <a:solidFill>
                  <a:srgbClr val="002060"/>
                </a:solidFill>
              </a:rPr>
              <a:t>Nyelvtudományi Intézet ELTE BGGYK GYMRI Logopédiai Szakcsoport </a:t>
            </a:r>
          </a:p>
          <a:p>
            <a:pPr algn="just"/>
            <a:r>
              <a:rPr lang="hu-HU" sz="2500" b="1" dirty="0">
                <a:solidFill>
                  <a:srgbClr val="002060"/>
                </a:solidFill>
              </a:rPr>
              <a:t>5.	Rosta Katalin (2015): A nyelvi fejlődés folyamata, az eltérő nyelvi fejlődés </a:t>
            </a:r>
            <a:r>
              <a:rPr lang="hu-HU" sz="2500" b="1" dirty="0" smtClean="0">
                <a:solidFill>
                  <a:srgbClr val="002060"/>
                </a:solidFill>
              </a:rPr>
              <a:t>korai</a:t>
            </a:r>
          </a:p>
          <a:p>
            <a:pPr marL="457200" lvl="1" indent="0" algn="just">
              <a:buNone/>
            </a:pPr>
            <a:r>
              <a:rPr lang="hu-HU" sz="2300" b="1" dirty="0" smtClean="0">
                <a:solidFill>
                  <a:srgbClr val="002060"/>
                </a:solidFill>
              </a:rPr>
              <a:t> </a:t>
            </a:r>
            <a:r>
              <a:rPr lang="hu-HU" sz="2500" b="1" dirty="0">
                <a:solidFill>
                  <a:srgbClr val="002060"/>
                </a:solidFill>
              </a:rPr>
              <a:t>felismerése és  terápiája</a:t>
            </a:r>
          </a:p>
          <a:p>
            <a:pPr marL="457200" lvl="1" indent="0" algn="just">
              <a:buNone/>
            </a:pPr>
            <a:r>
              <a:rPr lang="hu-HU" sz="2500" b="1" dirty="0">
                <a:solidFill>
                  <a:srgbClr val="002060"/>
                </a:solidFill>
              </a:rPr>
              <a:t>Gyermeknevelés 3. évf. 2. szám 121-130. </a:t>
            </a:r>
          </a:p>
          <a:p>
            <a:pPr marL="457200" lvl="1" indent="0" algn="just">
              <a:buNone/>
            </a:pPr>
            <a:r>
              <a:rPr lang="hu-HU" sz="2500" b="1" dirty="0">
                <a:solidFill>
                  <a:srgbClr val="002060"/>
                </a:solidFill>
              </a:rPr>
              <a:t>http://gyermekneveles.tok.elte.hu/6_szam/pub/rosta.pdf</a:t>
            </a:r>
          </a:p>
          <a:p>
            <a:pPr algn="just"/>
            <a:r>
              <a:rPr lang="hu-HU" sz="2500" b="1" dirty="0">
                <a:solidFill>
                  <a:srgbClr val="002060"/>
                </a:solidFill>
              </a:rPr>
              <a:t>6.	</a:t>
            </a:r>
            <a:r>
              <a:rPr lang="hu-HU" sz="2500" b="1" dirty="0" err="1">
                <a:solidFill>
                  <a:srgbClr val="002060"/>
                </a:solidFill>
              </a:rPr>
              <a:t>Tancz</a:t>
            </a:r>
            <a:r>
              <a:rPr lang="hu-HU" sz="2500" b="1" dirty="0">
                <a:solidFill>
                  <a:srgbClr val="002060"/>
                </a:solidFill>
              </a:rPr>
              <a:t> Tünde(2011): A kommunikáció és a nyelv fejlődése a kora gyerekkorban </a:t>
            </a:r>
          </a:p>
          <a:p>
            <a:pPr marL="457200" lvl="1" indent="0" algn="just">
              <a:buNone/>
            </a:pPr>
            <a:r>
              <a:rPr lang="hu-HU" sz="2500" b="1" dirty="0">
                <a:solidFill>
                  <a:srgbClr val="002060"/>
                </a:solidFill>
              </a:rPr>
              <a:t>Pécsi Tudományegyetem Bölcsészettudományi Kar, Pécs</a:t>
            </a:r>
          </a:p>
          <a:p>
            <a:pPr marL="457200" lvl="1" indent="0" algn="just">
              <a:buNone/>
            </a:pPr>
            <a:r>
              <a:rPr lang="hu-HU" sz="2500" b="1" dirty="0">
                <a:solidFill>
                  <a:srgbClr val="002060"/>
                </a:solidFill>
              </a:rPr>
              <a:t>http://janus.ttk.pte.hu/tamop/tananyagok/kommunikacio_es_fejlodes/index.html</a:t>
            </a:r>
          </a:p>
          <a:p>
            <a:pPr algn="just"/>
            <a:endParaRPr lang="hu-HU" sz="2500" b="1" dirty="0">
              <a:solidFill>
                <a:srgbClr val="002060"/>
              </a:solidFill>
            </a:endParaRPr>
          </a:p>
          <a:p>
            <a:pPr algn="just"/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45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-180528" y="5661248"/>
            <a:ext cx="6554867" cy="148364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Köszönöm a figyelmet!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/>
          <a:srcRect r="11747"/>
          <a:stretch/>
        </p:blipFill>
        <p:spPr>
          <a:xfrm>
            <a:off x="4377915" y="464849"/>
            <a:ext cx="3362437" cy="25384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/>
          <a:srcRect l="3041" t="17076" r="10891"/>
          <a:stretch/>
        </p:blipFill>
        <p:spPr>
          <a:xfrm>
            <a:off x="144577" y="3033141"/>
            <a:ext cx="2952328" cy="213333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print"/>
          <a:srcRect l="3464" t="14308" r="4733" b="-2863"/>
          <a:stretch/>
        </p:blipFill>
        <p:spPr>
          <a:xfrm>
            <a:off x="5178282" y="2985636"/>
            <a:ext cx="3816425" cy="2228348"/>
          </a:xfrm>
          <a:prstGeom prst="rect">
            <a:avLst/>
          </a:prstGeom>
          <a:scene3d>
            <a:camera prst="orthographicFront">
              <a:rot lat="21299999" lon="0" rev="0"/>
            </a:camera>
            <a:lightRig rig="threePt" dir="t"/>
          </a:scene3d>
          <a:sp3d prstMaterial="matte"/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8211" y="482182"/>
            <a:ext cx="2943261" cy="202349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1989" y="3645024"/>
            <a:ext cx="35623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132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9144000" cy="4752057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/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/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/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Mozgás                                    párhuzamos</a:t>
            </a:r>
            <a:r>
              <a:rPr lang="hu-HU" b="1" dirty="0">
                <a:solidFill>
                  <a:srgbClr val="002060"/>
                </a:solidFill>
              </a:rPr>
              <a:t>,</a:t>
            </a:r>
            <a:r>
              <a:rPr lang="hu-HU" b="1" dirty="0" smtClean="0">
                <a:solidFill>
                  <a:srgbClr val="002060"/>
                </a:solidFill>
              </a:rPr>
              <a:t>      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beszéd					              egymást feltételező gondolkodás	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b="1" dirty="0" smtClean="0">
                <a:solidFill>
                  <a:srgbClr val="002060"/>
                </a:solidFill>
              </a:rPr>
              <a:t>                      fejlődés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/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/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Eltérő fejlődési ütem</a:t>
            </a:r>
            <a:r>
              <a:rPr lang="hu-HU" b="1" dirty="0">
                <a:solidFill>
                  <a:srgbClr val="002060"/>
                </a:solidFill>
              </a:rPr>
              <a:t/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Beszéd-, nyelvi képességek fejlesztése – közös feladat</a:t>
            </a:r>
            <a:r>
              <a:rPr lang="hu-HU" b="1" dirty="0">
                <a:solidFill>
                  <a:srgbClr val="002060"/>
                </a:solidFill>
              </a:rPr>
              <a:t/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hangzó beszéd eltérései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/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7" name="Jobb oldali kapcsos zárójel 6"/>
          <p:cNvSpPr/>
          <p:nvPr/>
        </p:nvSpPr>
        <p:spPr>
          <a:xfrm>
            <a:off x="3851920" y="618190"/>
            <a:ext cx="486784" cy="1656184"/>
          </a:xfrm>
          <a:prstGeom prst="rightBrace">
            <a:avLst/>
          </a:prstGeom>
          <a:ln w="3810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/>
          <a:srcRect l="19250" t="4983" r="3750" b="5017"/>
          <a:stretch/>
        </p:blipFill>
        <p:spPr>
          <a:xfrm>
            <a:off x="5580112" y="2276872"/>
            <a:ext cx="3168353" cy="25922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/>
          <a:srcRect l="7878" t="4552" r="4182" b="16745"/>
          <a:stretch/>
        </p:blipFill>
        <p:spPr>
          <a:xfrm>
            <a:off x="647597" y="2290611"/>
            <a:ext cx="422413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54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914400"/>
          </a:xfrm>
        </p:spPr>
        <p:txBody>
          <a:bodyPr/>
          <a:lstStyle/>
          <a:p>
            <a:pPr algn="ctr"/>
            <a:r>
              <a:rPr lang="hu-HU" b="1" dirty="0" smtClean="0"/>
              <a:t>Nyelv- és beszédfejlődés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898" y="1511590"/>
            <a:ext cx="8640960" cy="5328592"/>
          </a:xfrm>
        </p:spPr>
        <p:txBody>
          <a:bodyPr>
            <a:normAutofit fontScale="55000" lnSpcReduction="20000"/>
          </a:bodyPr>
          <a:lstStyle/>
          <a:p>
            <a:r>
              <a:rPr lang="hu-HU" sz="3800" b="1" dirty="0" smtClean="0">
                <a:solidFill>
                  <a:srgbClr val="002060"/>
                </a:solidFill>
              </a:rPr>
              <a:t>Nyelv és beszéd</a:t>
            </a:r>
          </a:p>
          <a:p>
            <a:r>
              <a:rPr lang="hu-HU" sz="3800" b="1" dirty="0" smtClean="0">
                <a:solidFill>
                  <a:srgbClr val="002060"/>
                </a:solidFill>
              </a:rPr>
              <a:t>A kultúrától és civilizációs fejlettségtől függetlenül hasonló utat járnak be a kisgyermekek</a:t>
            </a:r>
          </a:p>
          <a:p>
            <a:r>
              <a:rPr lang="hu-HU" sz="3800" b="1" dirty="0" smtClean="0">
                <a:solidFill>
                  <a:srgbClr val="002060"/>
                </a:solidFill>
              </a:rPr>
              <a:t>Sírás – reflexes, kifejező</a:t>
            </a:r>
          </a:p>
          <a:p>
            <a:r>
              <a:rPr lang="hu-HU" sz="3800" b="1" dirty="0" smtClean="0">
                <a:solidFill>
                  <a:srgbClr val="002060"/>
                </a:solidFill>
              </a:rPr>
              <a:t>Szociális mosoly – „mosolyválasz”</a:t>
            </a:r>
          </a:p>
          <a:p>
            <a:r>
              <a:rPr lang="hu-HU" sz="3800" b="1" dirty="0" smtClean="0">
                <a:solidFill>
                  <a:srgbClr val="002060"/>
                </a:solidFill>
              </a:rPr>
              <a:t>Játékos hangadások, gőgicsélés</a:t>
            </a:r>
          </a:p>
          <a:p>
            <a:r>
              <a:rPr lang="hu-HU" sz="3800" b="1" dirty="0" smtClean="0">
                <a:solidFill>
                  <a:srgbClr val="002060"/>
                </a:solidFill>
              </a:rPr>
              <a:t>Gagyogás – anyanyelv hangjai</a:t>
            </a:r>
          </a:p>
          <a:p>
            <a:r>
              <a:rPr lang="hu-HU" sz="3800" b="1" dirty="0" err="1" smtClean="0">
                <a:solidFill>
                  <a:srgbClr val="002060"/>
                </a:solidFill>
              </a:rPr>
              <a:t>Protoszavak</a:t>
            </a:r>
            <a:endParaRPr lang="hu-HU" sz="3800" b="1" dirty="0" smtClean="0">
              <a:solidFill>
                <a:srgbClr val="002060"/>
              </a:solidFill>
            </a:endParaRPr>
          </a:p>
          <a:p>
            <a:r>
              <a:rPr lang="hu-HU" sz="3800" b="1" dirty="0" smtClean="0">
                <a:solidFill>
                  <a:srgbClr val="002060"/>
                </a:solidFill>
              </a:rPr>
              <a:t>1,5 éves korra 50-100 szót használnak, 200-300 szót megértenek</a:t>
            </a:r>
          </a:p>
          <a:p>
            <a:r>
              <a:rPr lang="hu-HU" sz="3800" b="1" dirty="0" err="1" smtClean="0">
                <a:solidFill>
                  <a:srgbClr val="002060"/>
                </a:solidFill>
              </a:rPr>
              <a:t>Telegrafikus</a:t>
            </a:r>
            <a:r>
              <a:rPr lang="hu-HU" sz="3800" b="1" dirty="0" smtClean="0">
                <a:solidFill>
                  <a:srgbClr val="002060"/>
                </a:solidFill>
              </a:rPr>
              <a:t> mondatok</a:t>
            </a:r>
          </a:p>
          <a:p>
            <a:r>
              <a:rPr lang="hu-HU" sz="3800" b="1" dirty="0" smtClean="0">
                <a:solidFill>
                  <a:srgbClr val="002060"/>
                </a:solidFill>
              </a:rPr>
              <a:t>Szókincsrobbanás</a:t>
            </a:r>
          </a:p>
          <a:p>
            <a:r>
              <a:rPr lang="hu-HU" sz="3800" b="1" dirty="0" smtClean="0">
                <a:solidFill>
                  <a:srgbClr val="002060"/>
                </a:solidFill>
              </a:rPr>
              <a:t>Mondatok alkotása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98" b="13580"/>
          <a:stretch/>
        </p:blipFill>
        <p:spPr bwMode="auto">
          <a:xfrm>
            <a:off x="5388442" y="2492896"/>
            <a:ext cx="3732180" cy="157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2" t="7332" r="23450" b="13986"/>
          <a:stretch/>
        </p:blipFill>
        <p:spPr bwMode="auto">
          <a:xfrm>
            <a:off x="5662961" y="5000600"/>
            <a:ext cx="3085503" cy="188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511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194421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/>
              <a:t>Nyelvfejlődési késés </a:t>
            </a:r>
            <a:r>
              <a:rPr lang="hu-HU" b="1" dirty="0"/>
              <a:t>?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>nyelvfejlődési zavar ?</a:t>
            </a:r>
            <a:endParaRPr lang="hu-HU" sz="3200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07504" y="2204864"/>
            <a:ext cx="9036496" cy="3600400"/>
          </a:xfrm>
        </p:spPr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r>
              <a:rPr lang="hu-HU" sz="2600" b="1" dirty="0" smtClean="0">
                <a:solidFill>
                  <a:srgbClr val="002060"/>
                </a:solidFill>
                <a:effectLst/>
              </a:rPr>
              <a:t>24 hónapos korban a gyermek aktív szókincse nem éri el az 50 szót.</a:t>
            </a:r>
          </a:p>
          <a:p>
            <a:r>
              <a:rPr lang="hu-HU" sz="2600" b="1" dirty="0" smtClean="0">
                <a:solidFill>
                  <a:srgbClr val="002060"/>
                </a:solidFill>
                <a:effectLst/>
              </a:rPr>
              <a:t>Eltérés:</a:t>
            </a:r>
          </a:p>
          <a:p>
            <a:pPr lvl="2"/>
            <a:r>
              <a:rPr lang="hu-HU" sz="2600" b="1" dirty="0" smtClean="0">
                <a:solidFill>
                  <a:srgbClr val="002060"/>
                </a:solidFill>
                <a:effectLst/>
              </a:rPr>
              <a:t>Időbeli késés</a:t>
            </a:r>
          </a:p>
          <a:p>
            <a:pPr lvl="2"/>
            <a:r>
              <a:rPr lang="hu-HU" sz="2600" b="1" dirty="0" smtClean="0">
                <a:solidFill>
                  <a:srgbClr val="002060"/>
                </a:solidFill>
                <a:effectLst/>
              </a:rPr>
              <a:t>Tipikustól eltérő fejlődési folyamat</a:t>
            </a:r>
          </a:p>
          <a:p>
            <a:r>
              <a:rPr lang="hu-HU" sz="2600" b="1" dirty="0" smtClean="0">
                <a:solidFill>
                  <a:srgbClr val="002060"/>
                </a:solidFill>
                <a:effectLst/>
              </a:rPr>
              <a:t>A késést mutató gyermekek fele 3-4 éves korára eléri a korosztályának megfelelő nyelvi fejlettséget.</a:t>
            </a:r>
            <a:endParaRPr lang="hu-HU" sz="2600" b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00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5796136" y="260648"/>
            <a:ext cx="3600400" cy="2304256"/>
          </a:xfrm>
        </p:spPr>
        <p:txBody>
          <a:bodyPr>
            <a:normAutofit fontScale="90000"/>
          </a:bodyPr>
          <a:lstStyle/>
          <a:p>
            <a: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- kevesebb beszéd</a:t>
            </a:r>
            <a:b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- fejletlenebb szókincs</a:t>
            </a:r>
            <a:b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- kevésbé színes nyelvi   </a:t>
            </a:r>
            <a:b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b="1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minta</a:t>
            </a:r>
            <a:b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- az anya-gyermek   </a:t>
            </a:r>
            <a:b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hu-HU" b="1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interakció minősége romlik</a:t>
            </a:r>
            <a:br>
              <a:rPr lang="hu-HU" b="1" cap="none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endParaRPr lang="hu-HU" b="1" cap="none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1" t="6094" r="2408" b="4132"/>
          <a:stretch/>
        </p:blipFill>
        <p:spPr bwMode="auto">
          <a:xfrm>
            <a:off x="0" y="4763"/>
            <a:ext cx="5825613" cy="417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110055" y="4365104"/>
            <a:ext cx="8909082" cy="1845786"/>
          </a:xfrm>
        </p:spPr>
        <p:txBody>
          <a:bodyPr>
            <a:noAutofit/>
          </a:bodyPr>
          <a:lstStyle/>
          <a:p>
            <a:r>
              <a:rPr lang="hu-HU" sz="1800" b="1" dirty="0">
                <a:ln w="3175" cmpd="sng">
                  <a:noFill/>
                </a:ln>
                <a:solidFill>
                  <a:srgbClr val="001642"/>
                </a:solidFill>
              </a:rPr>
              <a:t>Ajánlások:</a:t>
            </a:r>
          </a:p>
          <a:p>
            <a:r>
              <a:rPr lang="hu-HU" sz="1800" b="1" dirty="0">
                <a:ln w="3175" cmpd="sng">
                  <a:noFill/>
                </a:ln>
                <a:solidFill>
                  <a:srgbClr val="001642"/>
                </a:solidFill>
              </a:rPr>
              <a:t>18 hónapos kor alatt nem </a:t>
            </a:r>
            <a:r>
              <a:rPr lang="hu-HU" sz="1800" b="1" dirty="0" smtClean="0">
                <a:ln w="3175" cmpd="sng">
                  <a:noFill/>
                </a:ln>
                <a:solidFill>
                  <a:srgbClr val="001642"/>
                </a:solidFill>
              </a:rPr>
              <a:t>ajánlott az </a:t>
            </a:r>
            <a:r>
              <a:rPr lang="hu-HU" sz="1800" b="1" dirty="0" err="1" smtClean="0">
                <a:ln w="3175" cmpd="sng">
                  <a:noFill/>
                </a:ln>
                <a:solidFill>
                  <a:srgbClr val="001642"/>
                </a:solidFill>
              </a:rPr>
              <a:t>okoseszközök</a:t>
            </a:r>
            <a:r>
              <a:rPr lang="hu-HU" sz="1800" b="1" dirty="0" smtClean="0">
                <a:ln w="3175" cmpd="sng">
                  <a:noFill/>
                </a:ln>
                <a:solidFill>
                  <a:srgbClr val="001642"/>
                </a:solidFill>
              </a:rPr>
              <a:t> használata</a:t>
            </a:r>
            <a:endParaRPr lang="hu-HU" sz="1800" b="1" dirty="0">
              <a:ln w="3175" cmpd="sng">
                <a:noFill/>
              </a:ln>
              <a:solidFill>
                <a:srgbClr val="001642"/>
              </a:solidFill>
            </a:endParaRPr>
          </a:p>
          <a:p>
            <a:r>
              <a:rPr lang="hu-HU" sz="1800" b="1" dirty="0">
                <a:ln w="3175" cmpd="sng">
                  <a:noFill/>
                </a:ln>
                <a:solidFill>
                  <a:srgbClr val="001642"/>
                </a:solidFill>
              </a:rPr>
              <a:t>18-24 hónapos kor között: csak minőségi médiaanyag, csak felnőttel közösen</a:t>
            </a:r>
          </a:p>
          <a:p>
            <a:r>
              <a:rPr lang="hu-HU" sz="1800" b="1" dirty="0">
                <a:ln w="3175" cmpd="sng">
                  <a:noFill/>
                </a:ln>
                <a:solidFill>
                  <a:srgbClr val="001642"/>
                </a:solidFill>
              </a:rPr>
              <a:t>2-5 éves kor között: </a:t>
            </a:r>
            <a:r>
              <a:rPr lang="hu-HU" sz="1800" b="1" dirty="0" err="1">
                <a:ln w="3175" cmpd="sng">
                  <a:noFill/>
                </a:ln>
                <a:solidFill>
                  <a:srgbClr val="001642"/>
                </a:solidFill>
              </a:rPr>
              <a:t>max</a:t>
            </a:r>
            <a:r>
              <a:rPr lang="hu-HU" sz="1800" b="1" dirty="0">
                <a:ln w="3175" cmpd="sng">
                  <a:noFill/>
                </a:ln>
                <a:solidFill>
                  <a:srgbClr val="001642"/>
                </a:solidFill>
              </a:rPr>
              <a:t>. napi 1 óra, más aktivitások is </a:t>
            </a:r>
            <a:r>
              <a:rPr lang="hu-HU" sz="1800" b="1" dirty="0" smtClean="0">
                <a:ln w="3175" cmpd="sng">
                  <a:noFill/>
                </a:ln>
                <a:solidFill>
                  <a:srgbClr val="001642"/>
                </a:solidFill>
              </a:rPr>
              <a:t>legyenek a napirendben, </a:t>
            </a:r>
            <a:r>
              <a:rPr lang="hu-HU" sz="1800" b="1" dirty="0">
                <a:ln w="3175" cmpd="sng">
                  <a:noFill/>
                </a:ln>
                <a:solidFill>
                  <a:srgbClr val="001642"/>
                </a:solidFill>
              </a:rPr>
              <a:t>erőszakmentes, interaktív, oktató </a:t>
            </a:r>
            <a:r>
              <a:rPr lang="hu-HU" sz="1800" b="1" dirty="0" smtClean="0">
                <a:ln w="3175" cmpd="sng">
                  <a:noFill/>
                </a:ln>
                <a:solidFill>
                  <a:srgbClr val="001642"/>
                </a:solidFill>
              </a:rPr>
              <a:t>jellegű anyagok</a:t>
            </a:r>
            <a:endParaRPr lang="hu-HU" sz="1800" b="1" dirty="0">
              <a:ln w="3175" cmpd="sng">
                <a:noFill/>
              </a:ln>
              <a:solidFill>
                <a:srgbClr val="00164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0055" y="6210890"/>
            <a:ext cx="890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cap="all" dirty="0">
                <a:solidFill>
                  <a:srgbClr val="002060"/>
                </a:solidFill>
              </a:rPr>
              <a:t>televízió hatása</a:t>
            </a:r>
            <a:r>
              <a:rPr lang="hu-HU" sz="2800" b="1" dirty="0" smtClean="0">
                <a:solidFill>
                  <a:srgbClr val="002060"/>
                </a:solidFill>
              </a:rPr>
              <a:t>, </a:t>
            </a:r>
            <a:r>
              <a:rPr lang="hu-HU" sz="2800" b="1" cap="all" dirty="0" smtClean="0">
                <a:solidFill>
                  <a:srgbClr val="002060"/>
                </a:solidFill>
              </a:rPr>
              <a:t>okoseszközök</a:t>
            </a: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b="1" cap="all" dirty="0" smtClean="0">
                <a:solidFill>
                  <a:srgbClr val="002060"/>
                </a:solidFill>
              </a:rPr>
              <a:t>használata</a:t>
            </a:r>
            <a:endParaRPr lang="hu-HU" sz="2800" b="1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34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77240" y="5949280"/>
            <a:ext cx="7543800" cy="864096"/>
          </a:xfrm>
        </p:spPr>
        <p:txBody>
          <a:bodyPr/>
          <a:lstStyle/>
          <a:p>
            <a:r>
              <a:rPr lang="hu-HU" b="1" dirty="0" smtClean="0"/>
              <a:t>Receptív beszéd és nyelv</a:t>
            </a:r>
            <a:endParaRPr lang="hu-HU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07504" y="260648"/>
            <a:ext cx="8122096" cy="5904656"/>
          </a:xfrm>
        </p:spPr>
        <p:txBody>
          <a:bodyPr>
            <a:normAutofit fontScale="70000" lnSpcReduction="20000"/>
          </a:bodyPr>
          <a:lstStyle/>
          <a:p>
            <a:endParaRPr lang="hu-HU" sz="2800" dirty="0" smtClean="0"/>
          </a:p>
          <a:p>
            <a:pPr marL="0" indent="0">
              <a:buNone/>
            </a:pPr>
            <a:r>
              <a:rPr lang="hu-HU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 </a:t>
            </a:r>
            <a:r>
              <a:rPr lang="hu-HU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– 1,5 éves kor </a:t>
            </a:r>
            <a:r>
              <a:rPr lang="hu-HU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körül</a:t>
            </a:r>
          </a:p>
          <a:p>
            <a:r>
              <a:rPr lang="hu-HU" sz="3100" b="1" dirty="0" smtClean="0">
                <a:solidFill>
                  <a:srgbClr val="002060"/>
                </a:solidFill>
              </a:rPr>
              <a:t>Reagál a nevére</a:t>
            </a:r>
          </a:p>
          <a:p>
            <a:r>
              <a:rPr lang="hu-HU" sz="3100" b="1" dirty="0" smtClean="0">
                <a:solidFill>
                  <a:srgbClr val="002060"/>
                </a:solidFill>
              </a:rPr>
              <a:t>Felismer tárgyakat, rámutat tárgyakra</a:t>
            </a:r>
          </a:p>
          <a:p>
            <a:r>
              <a:rPr lang="hu-HU" sz="3100" b="1" dirty="0" smtClean="0">
                <a:solidFill>
                  <a:srgbClr val="002060"/>
                </a:solidFill>
              </a:rPr>
              <a:t>Képeskönyvben azonosít tárgyakat</a:t>
            </a:r>
          </a:p>
          <a:p>
            <a:r>
              <a:rPr lang="hu-HU" sz="3100" b="1" dirty="0" smtClean="0">
                <a:solidFill>
                  <a:srgbClr val="002060"/>
                </a:solidFill>
              </a:rPr>
              <a:t>Érti a tiltást</a:t>
            </a:r>
          </a:p>
          <a:p>
            <a:r>
              <a:rPr lang="hu-HU" sz="3100" b="1" dirty="0" smtClean="0">
                <a:solidFill>
                  <a:srgbClr val="002060"/>
                </a:solidFill>
              </a:rPr>
              <a:t>Egy részből álló utasításokat követ</a:t>
            </a:r>
          </a:p>
          <a:p>
            <a:r>
              <a:rPr lang="hu-HU" sz="3100" b="1" dirty="0" smtClean="0">
                <a:solidFill>
                  <a:srgbClr val="002060"/>
                </a:solidFill>
              </a:rPr>
              <a:t>Testrészeket azonosít</a:t>
            </a:r>
          </a:p>
          <a:p>
            <a:pPr marL="0" indent="0">
              <a:buNone/>
            </a:pPr>
            <a:r>
              <a:rPr lang="hu-HU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1,5 – 2,5 éves kor körül</a:t>
            </a:r>
          </a:p>
          <a:p>
            <a:r>
              <a:rPr lang="hu-HU" sz="3100" b="1" dirty="0" smtClean="0">
                <a:solidFill>
                  <a:srgbClr val="002060"/>
                </a:solidFill>
              </a:rPr>
              <a:t>Két részből álló utasításokat követ</a:t>
            </a:r>
          </a:p>
          <a:p>
            <a:r>
              <a:rPr lang="hu-HU" sz="3100" b="1" dirty="0">
                <a:solidFill>
                  <a:srgbClr val="002060"/>
                </a:solidFill>
              </a:rPr>
              <a:t>Ruhadarabokat felismer</a:t>
            </a:r>
          </a:p>
          <a:p>
            <a:r>
              <a:rPr lang="hu-HU" sz="3100" b="1" dirty="0">
                <a:solidFill>
                  <a:srgbClr val="002060"/>
                </a:solidFill>
              </a:rPr>
              <a:t>Cselekvéseket </a:t>
            </a:r>
            <a:r>
              <a:rPr lang="hu-HU" sz="3100" b="1" dirty="0" smtClean="0">
                <a:solidFill>
                  <a:srgbClr val="002060"/>
                </a:solidFill>
              </a:rPr>
              <a:t>felismer</a:t>
            </a:r>
          </a:p>
          <a:p>
            <a:r>
              <a:rPr lang="hu-HU" sz="3100" b="1" dirty="0" smtClean="0">
                <a:solidFill>
                  <a:srgbClr val="002060"/>
                </a:solidFill>
              </a:rPr>
              <a:t>Érti a rész-egész viszonyt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42" t="-3125" r="13875" b="18751"/>
          <a:stretch/>
        </p:blipFill>
        <p:spPr bwMode="auto">
          <a:xfrm>
            <a:off x="6372200" y="4545124"/>
            <a:ext cx="244827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774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23928" y="4377337"/>
            <a:ext cx="7543800" cy="792088"/>
          </a:xfrm>
        </p:spPr>
        <p:txBody>
          <a:bodyPr/>
          <a:lstStyle/>
          <a:p>
            <a:r>
              <a:rPr lang="hu-HU" b="1" dirty="0" smtClean="0"/>
              <a:t>Receptív beszéd és nyelv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-99392"/>
            <a:ext cx="8640960" cy="6192687"/>
          </a:xfrm>
        </p:spPr>
        <p:txBody>
          <a:bodyPr>
            <a:noAutofit/>
          </a:bodyPr>
          <a:lstStyle/>
          <a:p>
            <a:endParaRPr lang="hu-HU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2,6-3 éves korban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Érti a személyes névmásokat (nekem, neki, neked, te)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Érti a méreteket megjelölő szavakat</a:t>
            </a:r>
          </a:p>
          <a:p>
            <a:r>
              <a:rPr lang="hu-HU" sz="1600" b="1" dirty="0">
                <a:solidFill>
                  <a:srgbClr val="002060"/>
                </a:solidFill>
              </a:rPr>
              <a:t>Érti a tárgyak </a:t>
            </a:r>
            <a:r>
              <a:rPr lang="hu-HU" sz="1600" b="1" dirty="0" smtClean="0">
                <a:solidFill>
                  <a:srgbClr val="002060"/>
                </a:solidFill>
              </a:rPr>
              <a:t>használatát</a:t>
            </a:r>
            <a:endParaRPr lang="hu-HU" sz="1600" b="1" dirty="0">
              <a:solidFill>
                <a:srgbClr val="002060"/>
              </a:solidFill>
            </a:endParaRPr>
          </a:p>
          <a:p>
            <a:r>
              <a:rPr lang="hu-HU" sz="1600" b="1" dirty="0" smtClean="0">
                <a:solidFill>
                  <a:srgbClr val="002060"/>
                </a:solidFill>
              </a:rPr>
              <a:t>Megérti a ragokat, névutókat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Érti a birtokos szerkezetet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Érti a jelen időt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3-4 éves korban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Legalább négy színt azonosít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Érti az egy fogalmát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Személyeket felismer (lány, fiú)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Érti a többes számot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Érti a több, legtöbb fogalmát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Megérti a ragokat, névutókat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Érti a mondaton belüli tagadást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Érti a múlt időt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Érti a tömeget jelentő melléknevek jelentést</a:t>
            </a:r>
          </a:p>
          <a:p>
            <a:r>
              <a:rPr lang="hu-HU" sz="1600" b="1" dirty="0" smtClean="0">
                <a:solidFill>
                  <a:srgbClr val="002060"/>
                </a:solidFill>
              </a:rPr>
              <a:t>Érti a kevesebb, legkevesebb jelentését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395980" cy="247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995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07504" y="6021288"/>
            <a:ext cx="8856984" cy="836712"/>
          </a:xfrm>
        </p:spPr>
        <p:txBody>
          <a:bodyPr/>
          <a:lstStyle/>
          <a:p>
            <a:pPr algn="ctr"/>
            <a:r>
              <a:rPr lang="hu-HU" b="1" dirty="0" smtClean="0"/>
              <a:t>Expresszív beszéd és nyelv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61653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 – 2,0 éves kor között</a:t>
            </a:r>
          </a:p>
          <a:p>
            <a:r>
              <a:rPr lang="hu-HU" sz="2200" b="1" dirty="0" smtClean="0">
                <a:solidFill>
                  <a:srgbClr val="002060"/>
                </a:solidFill>
              </a:rPr>
              <a:t>Akarata kifejezésére szavakat használ ( nem, még, fel, le)</a:t>
            </a:r>
          </a:p>
          <a:p>
            <a:r>
              <a:rPr lang="hu-HU" sz="2200" b="1" dirty="0" smtClean="0">
                <a:solidFill>
                  <a:srgbClr val="002060"/>
                </a:solidFill>
              </a:rPr>
              <a:t>Legalább egy tárgyat helyesen megnevez</a:t>
            </a:r>
          </a:p>
          <a:p>
            <a:r>
              <a:rPr lang="hu-HU" sz="2200" b="1" dirty="0" smtClean="0">
                <a:solidFill>
                  <a:srgbClr val="002060"/>
                </a:solidFill>
              </a:rPr>
              <a:t>Szavakat és gesztusokat kombinál</a:t>
            </a:r>
          </a:p>
          <a:p>
            <a:pPr marL="0" indent="0">
              <a:buNone/>
            </a:pPr>
            <a:r>
              <a:rPr lang="hu-H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2,0 </a:t>
            </a:r>
            <a:r>
              <a:rPr lang="hu-HU" sz="2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- 2,5 év között</a:t>
            </a:r>
          </a:p>
          <a:p>
            <a:r>
              <a:rPr lang="hu-HU" sz="2200" b="1" dirty="0" smtClean="0">
                <a:solidFill>
                  <a:srgbClr val="002060"/>
                </a:solidFill>
              </a:rPr>
              <a:t>Megnevez képeket</a:t>
            </a:r>
          </a:p>
          <a:p>
            <a:r>
              <a:rPr lang="hu-HU" sz="2200" b="1" dirty="0" smtClean="0">
                <a:solidFill>
                  <a:srgbClr val="002060"/>
                </a:solidFill>
              </a:rPr>
              <a:t>Eldöntendő kérdésre válaszol</a:t>
            </a:r>
          </a:p>
          <a:p>
            <a:r>
              <a:rPr lang="hu-HU" sz="2200" b="1" dirty="0" smtClean="0">
                <a:solidFill>
                  <a:srgbClr val="002060"/>
                </a:solidFill>
              </a:rPr>
              <a:t>Kétszavas megszólalást utánoz</a:t>
            </a:r>
            <a:endParaRPr lang="hu-HU" sz="2200" b="1" dirty="0">
              <a:solidFill>
                <a:srgbClr val="002060"/>
              </a:solidFill>
            </a:endParaRPr>
          </a:p>
          <a:p>
            <a:r>
              <a:rPr lang="hu-HU" sz="2200" b="1" dirty="0" smtClean="0">
                <a:solidFill>
                  <a:srgbClr val="002060"/>
                </a:solidFill>
              </a:rPr>
              <a:t>Kétszavas</a:t>
            </a:r>
            <a:r>
              <a:rPr lang="hu-HU" sz="2200" b="1" dirty="0">
                <a:solidFill>
                  <a:srgbClr val="002060"/>
                </a:solidFill>
              </a:rPr>
              <a:t> megszólalásai</a:t>
            </a:r>
            <a:r>
              <a:rPr lang="hu-HU" sz="2200" b="1" dirty="0" smtClean="0">
                <a:solidFill>
                  <a:srgbClr val="002060"/>
                </a:solidFill>
              </a:rPr>
              <a:t> vannak</a:t>
            </a:r>
          </a:p>
          <a:p>
            <a:pPr marL="0" indent="0">
              <a:buNone/>
            </a:pPr>
            <a:r>
              <a:rPr lang="hu-HU" sz="2200" b="1" dirty="0" smtClean="0">
                <a:solidFill>
                  <a:schemeClr val="tx1"/>
                </a:solidFill>
              </a:rPr>
              <a:t>2,5 - 3,0 éves kor körül</a:t>
            </a:r>
          </a:p>
          <a:p>
            <a:r>
              <a:rPr lang="hu-HU" sz="2200" b="1" dirty="0" smtClean="0">
                <a:solidFill>
                  <a:srgbClr val="002060"/>
                </a:solidFill>
              </a:rPr>
              <a:t>Többszavas </a:t>
            </a:r>
            <a:r>
              <a:rPr lang="hu-HU" sz="2200" b="1" dirty="0">
                <a:solidFill>
                  <a:srgbClr val="002060"/>
                </a:solidFill>
              </a:rPr>
              <a:t>megszólalásai </a:t>
            </a:r>
            <a:r>
              <a:rPr lang="hu-HU" sz="2200" b="1" dirty="0" smtClean="0">
                <a:solidFill>
                  <a:srgbClr val="002060"/>
                </a:solidFill>
              </a:rPr>
              <a:t>vannak</a:t>
            </a:r>
          </a:p>
          <a:p>
            <a:r>
              <a:rPr lang="hu-HU" sz="2200" b="1" dirty="0" smtClean="0">
                <a:solidFill>
                  <a:srgbClr val="002060"/>
                </a:solidFill>
              </a:rPr>
              <a:t>Névmásokat használ</a:t>
            </a:r>
          </a:p>
          <a:p>
            <a:r>
              <a:rPr lang="hu-HU" sz="2200" b="1" dirty="0" smtClean="0">
                <a:solidFill>
                  <a:srgbClr val="002060"/>
                </a:solidFill>
              </a:rPr>
              <a:t>Megnevez cselekvéseket</a:t>
            </a:r>
          </a:p>
          <a:p>
            <a:pPr marL="0" indent="0">
              <a:buNone/>
            </a:pPr>
            <a:r>
              <a:rPr lang="hu-HU" sz="2200" b="1" dirty="0" smtClean="0">
                <a:solidFill>
                  <a:schemeClr val="tx1"/>
                </a:solidFill>
              </a:rPr>
              <a:t>3-4 éves kor körül</a:t>
            </a:r>
            <a:endParaRPr lang="hu-HU" sz="2200" b="1" dirty="0">
              <a:solidFill>
                <a:schemeClr val="tx1"/>
              </a:solidFill>
            </a:endParaRPr>
          </a:p>
          <a:p>
            <a:r>
              <a:rPr lang="hu-HU" sz="2200" b="1" dirty="0" smtClean="0">
                <a:solidFill>
                  <a:srgbClr val="002060"/>
                </a:solidFill>
              </a:rPr>
              <a:t>Többszavas kérdéseket használ</a:t>
            </a:r>
          </a:p>
          <a:p>
            <a:r>
              <a:rPr lang="hu-HU" sz="2200" b="1" dirty="0" smtClean="0">
                <a:solidFill>
                  <a:srgbClr val="002060"/>
                </a:solidFill>
              </a:rPr>
              <a:t>Továbbfűzi a gondolatot</a:t>
            </a:r>
          </a:p>
          <a:p>
            <a:r>
              <a:rPr lang="hu-HU" sz="2200" b="1" dirty="0" smtClean="0">
                <a:solidFill>
                  <a:srgbClr val="002060"/>
                </a:solidFill>
              </a:rPr>
              <a:t>Igét és hozzákapcsolt ragot használ</a:t>
            </a:r>
          </a:p>
          <a:p>
            <a:r>
              <a:rPr lang="hu-HU" sz="2200" b="1" dirty="0" smtClean="0">
                <a:solidFill>
                  <a:srgbClr val="002060"/>
                </a:solidFill>
              </a:rPr>
              <a:t>Különböző szószerkezeteket használ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200" y="1556792"/>
            <a:ext cx="4087343" cy="272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178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29727" y="5661248"/>
            <a:ext cx="8784976" cy="1080120"/>
          </a:xfrm>
        </p:spPr>
        <p:txBody>
          <a:bodyPr/>
          <a:lstStyle/>
          <a:p>
            <a:r>
              <a:rPr lang="hu-HU" b="1" dirty="0"/>
              <a:t>Expresszív beszéd és nyelv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4896544"/>
          </a:xfrm>
        </p:spPr>
        <p:txBody>
          <a:bodyPr>
            <a:normAutofit fontScale="92500" lnSpcReduction="20000"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Többes számot használ</a:t>
            </a:r>
            <a:endParaRPr lang="hu-HU" sz="2800" b="1" dirty="0">
              <a:solidFill>
                <a:srgbClr val="002060"/>
              </a:solidFill>
            </a:endParaRPr>
          </a:p>
          <a:p>
            <a:r>
              <a:rPr lang="hu-HU" sz="2800" b="1" dirty="0" smtClean="0">
                <a:solidFill>
                  <a:srgbClr val="002060"/>
                </a:solidFill>
              </a:rPr>
              <a:t>„Mi”  és „hol” kérdésekre válaszol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Birtokos szerkezeteket használ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4 színt megnevez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Kérdésekre (funkcióhoz kapcsolódó) logikus választ ad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Elmondja, hogy egy-egy tárgyat mire használ</a:t>
            </a:r>
            <a:endParaRPr lang="hu-HU" sz="2800" b="1" dirty="0">
              <a:solidFill>
                <a:srgbClr val="002060"/>
              </a:solidFill>
            </a:endParaRPr>
          </a:p>
          <a:p>
            <a:r>
              <a:rPr lang="hu-HU" sz="2800" b="1" dirty="0" smtClean="0">
                <a:solidFill>
                  <a:srgbClr val="002060"/>
                </a:solidFill>
              </a:rPr>
              <a:t>Ragokat, névutókat használ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4-5 szavas mondatokat mond</a:t>
            </a:r>
          </a:p>
          <a:p>
            <a:r>
              <a:rPr lang="hu-HU" sz="2800" b="1" dirty="0" smtClean="0">
                <a:solidFill>
                  <a:srgbClr val="002060"/>
                </a:solidFill>
              </a:rPr>
              <a:t>Múlt és jövő időt használ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47" t="8559"/>
          <a:stretch/>
        </p:blipFill>
        <p:spPr bwMode="auto">
          <a:xfrm>
            <a:off x="5940152" y="3717032"/>
            <a:ext cx="2835836" cy="24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038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769</TotalTime>
  <Words>538</Words>
  <Application>Microsoft Office PowerPoint</Application>
  <PresentationFormat>Diavetítés a képernyőre (4:3 oldalarány)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Szelet</vt:lpstr>
      <vt:lpstr>1. dia</vt:lpstr>
      <vt:lpstr>      Mozgás                                    párhuzamos,        beszéd                   egymást feltételező gondolkodás                        fejlődés       Eltérő fejlődési ütem A Beszéd-, nyelvi képességek fejlesztése – közös feladat hangzó beszéd eltérései   </vt:lpstr>
      <vt:lpstr>Nyelv- és beszédfejlődés</vt:lpstr>
      <vt:lpstr>Nyelvfejlődési késés ? nyelvfejlődési zavar ?</vt:lpstr>
      <vt:lpstr> - kevesebb beszéd - fejletlenebb szókincs - kevésbé színes nyelvi       minta - az anya-gyermek       interakció minősége romlik </vt:lpstr>
      <vt:lpstr>Receptív beszéd és nyelv</vt:lpstr>
      <vt:lpstr>Receptív beszéd és nyelv</vt:lpstr>
      <vt:lpstr>Expresszív beszéd és nyelv</vt:lpstr>
      <vt:lpstr>Expresszív beszéd és nyelv</vt:lpstr>
      <vt:lpstr>Hogyan segíthetünk?</vt:lpstr>
      <vt:lpstr>Hogyan segíthetünk?</vt:lpstr>
      <vt:lpstr>Források: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Farkas Marcsi</dc:creator>
  <cp:lastModifiedBy>Gabor</cp:lastModifiedBy>
  <cp:revision>54</cp:revision>
  <dcterms:created xsi:type="dcterms:W3CDTF">2017-10-26T21:50:03Z</dcterms:created>
  <dcterms:modified xsi:type="dcterms:W3CDTF">2021-03-12T18:47:39Z</dcterms:modified>
</cp:coreProperties>
</file>