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3" r:id="rId3"/>
    <p:sldId id="273" r:id="rId4"/>
    <p:sldId id="260" r:id="rId5"/>
    <p:sldId id="263" r:id="rId6"/>
    <p:sldId id="269" r:id="rId7"/>
    <p:sldId id="266" r:id="rId8"/>
    <p:sldId id="284" r:id="rId9"/>
    <p:sldId id="286" r:id="rId10"/>
    <p:sldId id="270" r:id="rId11"/>
    <p:sldId id="276" r:id="rId12"/>
    <p:sldId id="275" r:id="rId13"/>
    <p:sldId id="279" r:id="rId14"/>
    <p:sldId id="281" r:id="rId15"/>
    <p:sldId id="290" r:id="rId16"/>
    <p:sldId id="282" r:id="rId17"/>
    <p:sldId id="287" r:id="rId18"/>
    <p:sldId id="289" r:id="rId19"/>
    <p:sldId id="288" r:id="rId20"/>
  </p:sldIdLst>
  <p:sldSz cx="12192000" cy="6858000"/>
  <p:notesSz cx="6797675" cy="9928225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8S8b6RUyFlgUQUUaWELFQ==" hashData="ST8Np4ZPh7UM7pBZdjHVIKLfMk8="/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smtClean="0"/>
              <a:t>Alcím mintájának szerkesztése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84" name="83. csoport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grpSp>
        <p:nvGrpSpPr>
          <p:cNvPr id="98" name="97. csoport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grpSp>
        <p:nvGrpSpPr>
          <p:cNvPr id="112" name="111. csoport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126" name="Szöveg hely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grpSp>
        <p:nvGrpSpPr>
          <p:cNvPr id="8" name="7. csoport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zabadkézi sokszög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zabadkézi sokszög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10. csoport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zabadkézi sokszög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zabadkézi sokszög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zabadkézi sokszög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7229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504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kép képaláírások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9" name="8. csoport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39" name="Szöveg hely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22" name="21. csoport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40" name="Szöveg hely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52" name="51. csoport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1" name="Szöveg hely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84" name="83. csoport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2" name="Szöveg hely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97" name="96. csoport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3" name="Szöveg hely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2016. 08. 24.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bekes.megye.szekhely@gmail.com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kcN7DMUiMc?ecver=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hu" sz="2700" b="1" dirty="0" smtClean="0"/>
              <a:t>Kisgyermekes Anyukáknak, Apukáknak!</a:t>
            </a:r>
            <a:r>
              <a:rPr lang="hu" sz="2000" b="1" dirty="0" smtClean="0"/>
              <a:t/>
            </a:r>
            <a:br>
              <a:rPr lang="hu" sz="2000" b="1" dirty="0" smtClean="0"/>
            </a:br>
            <a:r>
              <a:rPr lang="hu" b="1" dirty="0" smtClean="0"/>
              <a:t/>
            </a:r>
            <a:br>
              <a:rPr lang="hu" b="1" dirty="0" smtClean="0"/>
            </a:br>
            <a:r>
              <a:rPr lang="hu" sz="7300" b="1" dirty="0" smtClean="0"/>
              <a:t>CSEPEREDŐ</a:t>
            </a:r>
            <a:r>
              <a:rPr lang="hu" dirty="0" smtClean="0"/>
              <a:t/>
            </a:r>
            <a:br>
              <a:rPr lang="hu" dirty="0" smtClean="0"/>
            </a:br>
            <a:r>
              <a:rPr lang="hu" sz="2000" dirty="0" smtClean="0"/>
              <a:t>Tanácsok és praktikumok 1-3 éves korú gyermekek szülei részére</a:t>
            </a:r>
            <a:endParaRPr lang="hu" sz="2000" dirty="0"/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5613" y="1828799"/>
            <a:ext cx="6858002" cy="461063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Ha </a:t>
            </a:r>
            <a:r>
              <a:rPr lang="hu-HU" dirty="0"/>
              <a:t>azt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látjuk</a:t>
            </a:r>
            <a:r>
              <a:rPr lang="hu-HU" b="1" dirty="0"/>
              <a:t>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érezzük,</a:t>
            </a:r>
            <a:br>
              <a:rPr lang="hu-HU" b="1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hogy </a:t>
            </a:r>
            <a:r>
              <a:rPr lang="hu-HU" b="1" dirty="0"/>
              <a:t>gyermekünk nem úgy fejlődik, </a:t>
            </a:r>
            <a:r>
              <a:rPr lang="hu-HU" dirty="0"/>
              <a:t>mint a társai???????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hu-HU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0572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Kitől kérhet a szülő tanácsot, ha nehézséget jelent számára azt megítélni, hogy gyermekének képességei </a:t>
            </a:r>
            <a:br>
              <a:rPr lang="hu-HU" dirty="0" smtClean="0"/>
            </a:br>
            <a:r>
              <a:rPr lang="hu-HU" dirty="0" smtClean="0"/>
              <a:t>(beszéd, mozgás, figyelem) </a:t>
            </a:r>
            <a:br>
              <a:rPr lang="hu-HU" dirty="0" smtClean="0"/>
            </a:br>
            <a:r>
              <a:rPr lang="hu-HU" dirty="0" smtClean="0"/>
              <a:t>megfelelnek-e az életkor alapján elvárhatónak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védőnő, házi gyermekorvos, gyógytornász, bölcsődei gondozónő</a:t>
            </a:r>
            <a:r>
              <a:rPr lang="hu-HU" dirty="0"/>
              <a:t> </a:t>
            </a:r>
            <a:r>
              <a:rPr lang="hu-HU" dirty="0" smtClean="0"/>
              <a:t>egyaránt tud tanácsot, segítséget adni.</a:t>
            </a:r>
          </a:p>
          <a:p>
            <a:r>
              <a:rPr lang="hu-HU" dirty="0" smtClean="0"/>
              <a:t> A </a:t>
            </a:r>
            <a:r>
              <a:rPr lang="hu-HU" smtClean="0"/>
              <a:t>szülő </a:t>
            </a:r>
            <a:r>
              <a:rPr lang="hu-HU"/>
              <a:t>i</a:t>
            </a:r>
            <a:r>
              <a:rPr lang="hu-HU" b="1" smtClean="0"/>
              <a:t>ntézményünkhöz</a:t>
            </a:r>
            <a:r>
              <a:rPr lang="hu-HU" b="1" dirty="0" smtClean="0"/>
              <a:t>, a pedagógiai szakszolgálathoz </a:t>
            </a:r>
            <a:r>
              <a:rPr lang="hu-HU" dirty="0" smtClean="0"/>
              <a:t>is fordulhat.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447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Mielőtt bárki messzemenő következtetéseket vonna le…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Egyik fontos alapszabály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4294967295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Nincs két egyforma gyermek</a:t>
            </a:r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Másik fontos alapszabály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4294967295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Egy-egy kisgyermek nem minden egyes területen fejlődik ugyanolyan ütemben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01142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 szakszolgálatunkhoz fordul a szülő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4294967295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</p:spPr>
        <p:txBody>
          <a:bodyPr/>
          <a:lstStyle/>
          <a:p>
            <a:r>
              <a:rPr lang="hu-HU" dirty="0" smtClean="0"/>
              <a:t>Egy játékos, életkori szintjének megfelelő ún. „vizsgálaton” vesz részt a gyermek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4294967295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</p:spPr>
        <p:txBody>
          <a:bodyPr/>
          <a:lstStyle/>
          <a:p>
            <a:r>
              <a:rPr lang="hu-HU" dirty="0" smtClean="0"/>
              <a:t>Közben a szülővel is beszélgetünk, a gyermek fejlődését követjük nyomon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62420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Szakszolgálatunk miben tud segíteni?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0-3 év között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Békés Megyei Pedagógiai Szakszolgálat</a:t>
            </a:r>
          </a:p>
          <a:p>
            <a:pPr marL="0" indent="0">
              <a:buNone/>
            </a:pPr>
            <a:r>
              <a:rPr lang="hu-HU" dirty="0" smtClean="0"/>
              <a:t>5600 Békéscsaba, Kiss E. u. 3.</a:t>
            </a:r>
          </a:p>
          <a:p>
            <a:pPr marL="0" indent="0">
              <a:buNone/>
            </a:pPr>
            <a:r>
              <a:rPr lang="hu-HU" dirty="0" smtClean="0"/>
              <a:t>Telefon: 06/66/530-204</a:t>
            </a:r>
          </a:p>
          <a:p>
            <a:pPr marL="0" indent="0">
              <a:buNone/>
            </a:pPr>
            <a:r>
              <a:rPr lang="hu-HU" sz="2000" dirty="0" err="1" smtClean="0">
                <a:hlinkClick r:id="rId2"/>
              </a:rPr>
              <a:t>bekes.megye.szekhely</a:t>
            </a:r>
            <a:r>
              <a:rPr lang="hu-HU" sz="2000" dirty="0" smtClean="0">
                <a:hlinkClick r:id="rId2"/>
              </a:rPr>
              <a:t>@</a:t>
            </a:r>
            <a:r>
              <a:rPr lang="hu-HU" sz="2000" dirty="0" err="1" smtClean="0">
                <a:hlinkClick r:id="rId2"/>
              </a:rPr>
              <a:t>gmail.com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 err="1" smtClean="0"/>
              <a:t>www.bmszakszolgalat.hu</a:t>
            </a:r>
            <a:endParaRPr lang="hu-HU" sz="20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3-6 év között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Békés Megyei Pedagógiai </a:t>
            </a:r>
            <a:r>
              <a:rPr lang="hu-HU" sz="2000" dirty="0" smtClean="0"/>
              <a:t>Szakszolgálat Gyomaendrődi Tagintézménye</a:t>
            </a:r>
          </a:p>
          <a:p>
            <a:pPr marL="0" indent="0">
              <a:buNone/>
            </a:pPr>
            <a:r>
              <a:rPr lang="hu-HU" sz="2000" dirty="0" smtClean="0"/>
              <a:t>Gyomaendrőd, Mirhóháti u. 11.</a:t>
            </a:r>
          </a:p>
          <a:p>
            <a:pPr marL="0" indent="0">
              <a:buNone/>
            </a:pPr>
            <a:r>
              <a:rPr lang="hu-HU" sz="2000" dirty="0" smtClean="0"/>
              <a:t>Telefon: 06/30/322-3819</a:t>
            </a:r>
          </a:p>
          <a:p>
            <a:pPr marL="0" indent="0">
              <a:buNone/>
            </a:pPr>
            <a:r>
              <a:rPr lang="hu-HU" sz="2000" dirty="0" err="1" smtClean="0">
                <a:solidFill>
                  <a:schemeClr val="accent3"/>
                </a:solidFill>
              </a:rPr>
              <a:t>gyomaendrod</a:t>
            </a:r>
            <a:r>
              <a:rPr lang="hu-HU" sz="2000" dirty="0" smtClean="0">
                <a:solidFill>
                  <a:schemeClr val="accent3"/>
                </a:solidFill>
              </a:rPr>
              <a:t>@</a:t>
            </a:r>
            <a:r>
              <a:rPr lang="hu-HU" sz="2000" dirty="0" err="1" smtClean="0">
                <a:solidFill>
                  <a:schemeClr val="accent3"/>
                </a:solidFill>
              </a:rPr>
              <a:t>bmszakszolgalat.hu</a:t>
            </a:r>
            <a:endParaRPr lang="hu-HU" sz="20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hu-HU" sz="2000" dirty="0" err="1" smtClean="0"/>
              <a:t>www.bmszakszolgalat.hu</a:t>
            </a:r>
            <a:endParaRPr lang="hu-HU" sz="20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21176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913775" y="609599"/>
            <a:ext cx="10364452" cy="3427245"/>
          </a:xfrm>
        </p:spPr>
        <p:txBody>
          <a:bodyPr/>
          <a:lstStyle/>
          <a:p>
            <a:r>
              <a:rPr lang="hu-HU" dirty="0" smtClean="0"/>
              <a:t>Korai fejlesztést biztosítunk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Jellemzően 0,5 éves kortól 3 éves korig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Az ellátást Giricz Endréné (Edit) végzi</a:t>
            </a:r>
          </a:p>
        </p:txBody>
      </p:sp>
    </p:spTree>
    <p:extLst>
      <p:ext uri="{BB962C8B-B14F-4D97-AF65-F5344CB8AC3E}">
        <p14:creationId xmlns:p14="http://schemas.microsoft.com/office/powerpoint/2010/main" xmlns="" val="417838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Szülőcsoportok beindításának lehetősége Gyomaendrődön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Szülőség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A gyermekvállalásra készülő párok, valamint a születéstől az iskolába lépésig terjedő életkorú gyermekek szülei, nevelésükben érintett családtagjai </a:t>
            </a:r>
            <a:r>
              <a:rPr lang="hu-HU" dirty="0" smtClean="0"/>
              <a:t>számára</a:t>
            </a:r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tematikus csoportfolyamat célja a szülői kompetencia megerősítése, a család működésével, a párkapcsolattal és a gyermekneveléssel összefüggő ismeretek </a:t>
            </a:r>
            <a:r>
              <a:rPr lang="hu-HU" dirty="0" smtClean="0"/>
              <a:t>átadása</a:t>
            </a:r>
            <a:endParaRPr lang="hu-HU" dirty="0"/>
          </a:p>
          <a:p>
            <a:r>
              <a:rPr lang="hu-HU" b="1" dirty="0" smtClean="0"/>
              <a:t>5 </a:t>
            </a:r>
            <a:r>
              <a:rPr lang="hu-HU" b="1" dirty="0"/>
              <a:t>alkalmas, alkalmanként 4 órás, ingyenes foglalkozások</a:t>
            </a:r>
            <a:r>
              <a:rPr lang="hu-HU" dirty="0" smtClean="0"/>
              <a:t>, 10-12 fővel indítható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Gyöngyhalász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sz="2900" dirty="0"/>
              <a:t>A foglalkozássorozat célcsoportjába azok a szülők tartoznak, akik a születéstől az iskolába lépésig tartó életkorban lévő gyermeket (is) nevelnek, és (egyik) gyermekük eltérő fejlődésmenetű. A csoportok célja a speciális helyzetben levő szülők, családtagok kompetenciájának megerősítése, a párkapcsolattal, a megváltozott élethelyzetre reagáló szülői szerepekkel, a gyermek eltérő fejlődésével kapcsolatos ismeretek átadása, valamint támogató szülői közösségek </a:t>
            </a:r>
            <a:r>
              <a:rPr lang="hu-HU" sz="2900" dirty="0" smtClean="0"/>
              <a:t>létrehozása</a:t>
            </a:r>
          </a:p>
          <a:p>
            <a:r>
              <a:rPr lang="hu-HU" sz="2900" b="1" dirty="0"/>
              <a:t>5 alkalmas, alkalmanként 4 órás, ingyenes foglalkozások</a:t>
            </a:r>
            <a:r>
              <a:rPr lang="hu-HU" sz="2900" dirty="0"/>
              <a:t>, 10-12 fővel </a:t>
            </a:r>
            <a:r>
              <a:rPr lang="hu-HU" sz="2900" dirty="0" smtClean="0"/>
              <a:t>indítható</a:t>
            </a:r>
            <a:endParaRPr lang="hu-HU" sz="29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69144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ELÉRHETŐSÉGEK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Békés Megyei Pedagógiai Szakszolgálat Gyomaendrődi Tagintézménye</a:t>
            </a:r>
          </a:p>
          <a:p>
            <a:pPr marL="0" indent="0">
              <a:buNone/>
            </a:pPr>
            <a:r>
              <a:rPr lang="hu-HU" dirty="0"/>
              <a:t>Gyomaendrőd, Mirhóháti u. 11.</a:t>
            </a:r>
          </a:p>
          <a:p>
            <a:pPr marL="0" indent="0">
              <a:buNone/>
            </a:pPr>
            <a:r>
              <a:rPr lang="hu-HU" dirty="0"/>
              <a:t>Telefon: 06/30/322-3819</a:t>
            </a:r>
          </a:p>
          <a:p>
            <a:pPr marL="0" indent="0">
              <a:buNone/>
            </a:pPr>
            <a:r>
              <a:rPr lang="hu-HU" dirty="0" smtClean="0"/>
              <a:t>Hunya Krisztina tagintézmény-vezető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Giricz Endréné (Edit), gyógypedagógus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5628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Boldog, mosolygós gyermekarccal </a:t>
            </a:r>
            <a:r>
              <a:rPr lang="hu-HU" smtClean="0"/>
              <a:t>szeretnék elköszönni!</a:t>
            </a:r>
            <a:endParaRPr lang="hu-HU" dirty="0"/>
          </a:p>
        </p:txBody>
      </p:sp>
      <p:pic>
        <p:nvPicPr>
          <p:cNvPr id="4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8238" y="1752600"/>
            <a:ext cx="4332349" cy="4229100"/>
          </a:xfrm>
        </p:spPr>
      </p:pic>
    </p:spTree>
    <p:extLst>
      <p:ext uri="{BB962C8B-B14F-4D97-AF65-F5344CB8AC3E}">
        <p14:creationId xmlns:p14="http://schemas.microsoft.com/office/powerpoint/2010/main" xmlns="" val="300616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c</a:t>
            </a:r>
            <a:r>
              <a:rPr lang="hu-HU" dirty="0" err="1" smtClean="0"/>
              <a:t>zikkely.erika.ildiko</a:t>
            </a:r>
            <a:r>
              <a:rPr lang="hu-HU" dirty="0" smtClean="0"/>
              <a:t>@</a:t>
            </a:r>
            <a:r>
              <a:rPr lang="hu-HU" dirty="0" err="1" smtClean="0"/>
              <a:t>gmail.com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83436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2819400"/>
          </a:xfrm>
        </p:spPr>
        <p:txBody>
          <a:bodyPr>
            <a:normAutofit fontScale="90000"/>
          </a:bodyPr>
          <a:lstStyle/>
          <a:p>
            <a:r>
              <a:rPr lang="hu" dirty="0" smtClean="0"/>
              <a:t/>
            </a:r>
            <a:br>
              <a:rPr lang="hu" dirty="0" smtClean="0"/>
            </a:br>
            <a:r>
              <a:rPr lang="hu" sz="5300" dirty="0" smtClean="0"/>
              <a:t>Az </a:t>
            </a:r>
            <a:r>
              <a:rPr lang="hu" sz="5300" dirty="0"/>
              <a:t>eltérő fejlődési ütem</a:t>
            </a:r>
            <a:r>
              <a:rPr lang="hu" dirty="0"/>
              <a:t/>
            </a:r>
            <a:br>
              <a:rPr lang="hu" dirty="0"/>
            </a:br>
            <a:r>
              <a:rPr lang="hu" dirty="0"/>
              <a:t/>
            </a:r>
            <a:br>
              <a:rPr lang="hu" dirty="0"/>
            </a:b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" dirty="0"/>
              <a:t>Czikkely Erika, gyógypedagógus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7392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Rólam …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ó</a:t>
            </a:r>
            <a:r>
              <a:rPr lang="hu-HU" dirty="0" smtClean="0"/>
              <a:t>vodapedagógus</a:t>
            </a:r>
            <a:endParaRPr lang="hu-HU" dirty="0"/>
          </a:p>
        </p:txBody>
      </p:sp>
      <p:sp>
        <p:nvSpPr>
          <p:cNvPr id="9" name="Szöveg helye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hu-HU" dirty="0" smtClean="0"/>
              <a:t>1.sz. Önálló Napköziotthonos Óvoda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tanító</a:t>
            </a:r>
            <a:endParaRPr lang="hu-HU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hu-HU" dirty="0" smtClean="0"/>
              <a:t>KIS BÁLINT ÁLTALÁNOS ISKOLA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gyógypedagógus</a:t>
            </a:r>
            <a:endParaRPr lang="hu-HU" dirty="0"/>
          </a:p>
        </p:txBody>
      </p:sp>
      <p:sp>
        <p:nvSpPr>
          <p:cNvPr id="11" name="Szöveg helye 10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hu-HU" dirty="0" smtClean="0"/>
              <a:t>Békés Megyei Pedagógiai Szakszolgálat</a:t>
            </a:r>
            <a:br>
              <a:rPr lang="hu-HU" dirty="0" smtClean="0"/>
            </a:br>
            <a:r>
              <a:rPr lang="hu-HU" dirty="0" smtClean="0"/>
              <a:t>Gyomaendrődi Tagintézménye, és annak jogelőd intézményei,</a:t>
            </a:r>
          </a:p>
          <a:p>
            <a:r>
              <a:rPr lang="hu-HU" dirty="0"/>
              <a:t> </a:t>
            </a:r>
            <a:r>
              <a:rPr lang="hu-HU" dirty="0" smtClean="0"/>
              <a:t>2010 szeptemberétől</a:t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8462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hu" dirty="0" smtClean="0"/>
              <a:t>Korai </a:t>
            </a:r>
            <a:r>
              <a:rPr lang="hu" dirty="0"/>
              <a:t>életszakaszban elsősorban</a:t>
            </a:r>
            <a:br>
              <a:rPr lang="hu" dirty="0"/>
            </a:br>
            <a:r>
              <a:rPr lang="hu" dirty="0"/>
              <a:t>miért </a:t>
            </a:r>
            <a:r>
              <a:rPr lang="hu" dirty="0" smtClean="0"/>
              <a:t>aggódnak a szülők?</a:t>
            </a:r>
            <a:endParaRPr lang="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r>
              <a:rPr lang="hu" dirty="0"/>
              <a:t>A </a:t>
            </a:r>
            <a:r>
              <a:rPr lang="hu" dirty="0" smtClean="0"/>
              <a:t>mozgásfejlődés </a:t>
            </a:r>
            <a:r>
              <a:rPr lang="hu" dirty="0"/>
              <a:t>elmaradása miatt</a:t>
            </a:r>
          </a:p>
          <a:p>
            <a:pPr rtl="0"/>
            <a:r>
              <a:rPr lang="hu" dirty="0" smtClean="0"/>
              <a:t>A beszédfejlődés elmaradása miatt </a:t>
            </a:r>
          </a:p>
          <a:p>
            <a:pPr rtl="0"/>
            <a:r>
              <a:rPr lang="hu" dirty="0" smtClean="0"/>
              <a:t>A kisgyermek viselkedése eltér attól, amire számít a szülő (sokat hisztizik, furcsa szokásokat vesz fel)</a:t>
            </a:r>
          </a:p>
          <a:p>
            <a:pPr rtl="0"/>
            <a:endParaRPr lang="hu" dirty="0"/>
          </a:p>
          <a:p>
            <a:pPr rtl="0"/>
            <a:endParaRPr lang="hu" dirty="0"/>
          </a:p>
        </p:txBody>
      </p:sp>
    </p:spTree>
    <p:extLst>
      <p:ext uri="{BB962C8B-B14F-4D97-AF65-F5344CB8AC3E}">
        <p14:creationId xmlns:p14="http://schemas.microsoft.com/office/powerpoint/2010/main" xmlns="" val="9233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 smtClean="0"/>
              <a:t>A gyermek mozgásfejlődése</a:t>
            </a:r>
            <a:endParaRPr lang="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A mozgásfejlődés fázisai</a:t>
            </a:r>
          </a:p>
          <a:p>
            <a:pPr rtl="0"/>
            <a:r>
              <a:rPr lang="hu-HU" dirty="0" smtClean="0"/>
              <a:t>Miért fontos a kúszás és a mászás</a:t>
            </a: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helye 1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0" r="7500"/>
          <a:stretch>
            <a:fillRect/>
          </a:stretch>
        </p:blipFill>
        <p:spPr>
          <a:xfrm>
            <a:off x="566672" y="180305"/>
            <a:ext cx="10625070" cy="6349285"/>
          </a:xfrm>
        </p:spPr>
      </p:pic>
    </p:spTree>
    <p:extLst>
      <p:ext uri="{BB962C8B-B14F-4D97-AF65-F5344CB8AC3E}">
        <p14:creationId xmlns:p14="http://schemas.microsoft.com/office/powerpoint/2010/main" xmlns="" val="346041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kcN7DMUiMc"/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0761" y="189963"/>
            <a:ext cx="11453611" cy="64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74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 csak a mozgás fejlődik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Kúszás</a:t>
            </a:r>
          </a:p>
          <a:p>
            <a:r>
              <a:rPr lang="hu-HU" dirty="0" smtClean="0"/>
              <a:t>Eközben idegrendszeri fejlődésen mennek keresztül a gyermekek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Mászás</a:t>
            </a:r>
          </a:p>
          <a:p>
            <a:r>
              <a:rPr lang="hu-HU" dirty="0" smtClean="0"/>
              <a:t>Bonyolultabb mozgáskoordinációt és jóval fejlettebb egyensúlyt igényel, mint a kúszás, ideális esetben abból fejlődik ki</a:t>
            </a:r>
          </a:p>
          <a:p>
            <a:r>
              <a:rPr lang="hu-HU" dirty="0" smtClean="0"/>
              <a:t>A folyamat eredményezi az értelmi és érzelmi fejlődést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04307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csodálatos első három év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1 éves kor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hu-HU" dirty="0" smtClean="0"/>
              <a:t>2 éves kor</a:t>
            </a:r>
            <a:endParaRPr lang="hu-HU" dirty="0"/>
          </a:p>
        </p:txBody>
      </p:sp>
      <p:pic>
        <p:nvPicPr>
          <p:cNvPr id="11" name="Kép helye 10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88" b="16188"/>
          <a:stretch>
            <a:fillRect/>
          </a:stretch>
        </p:blipFill>
        <p:spPr/>
      </p:pic>
      <p:sp>
        <p:nvSpPr>
          <p:cNvPr id="8" name="Szöveg helye 7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hu-HU" dirty="0" smtClean="0"/>
              <a:t>3 éves kor</a:t>
            </a:r>
            <a:endParaRPr lang="hu-HU" dirty="0"/>
          </a:p>
        </p:txBody>
      </p:sp>
      <p:pic>
        <p:nvPicPr>
          <p:cNvPr id="14" name="Kép helye 13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47" b="16247"/>
          <a:stretch>
            <a:fillRect/>
          </a:stretch>
        </p:blipFill>
        <p:spPr/>
      </p:pic>
      <p:pic>
        <p:nvPicPr>
          <p:cNvPr id="5" name="Kép helye 4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6" r="10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66007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mészeti ábra (16x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Természetbarát bemutató illusztrált tájképpel (szélesvásznú)</Template>
  <TotalTime>942</TotalTime>
  <Words>461</Words>
  <Application>Microsoft Office PowerPoint</Application>
  <PresentationFormat>Egyéni</PresentationFormat>
  <Paragraphs>72</Paragraphs>
  <Slides>19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Természeti ábra (16x9)</vt:lpstr>
      <vt:lpstr>Kisgyermekes Anyukáknak, Apukáknak!  CSEPEREDŐ Tanácsok és praktikumok 1-3 éves korú gyermekek szülei részére</vt:lpstr>
      <vt:lpstr> Az eltérő fejlődési ütem  </vt:lpstr>
      <vt:lpstr>Rólam …</vt:lpstr>
      <vt:lpstr>Korai életszakaszban elsősorban miért aggódnak a szülők?</vt:lpstr>
      <vt:lpstr>A gyermek mozgásfejlődése</vt:lpstr>
      <vt:lpstr>6. dia</vt:lpstr>
      <vt:lpstr>7. dia</vt:lpstr>
      <vt:lpstr>Nem csak a mozgás fejlődik</vt:lpstr>
      <vt:lpstr>A csodálatos első három év</vt:lpstr>
      <vt:lpstr>  Ha azt   látjuk,  érezzük,  hogy gyermekünk nem úgy fejlődik, mint a társai??????? </vt:lpstr>
      <vt:lpstr>Kitől kérhet a szülő tanácsot, ha nehézséget jelent számára azt megítélni, hogy gyermekének képességei  (beszéd, mozgás, figyelem)  megfelelnek-e az életkor alapján elvárhatónak</vt:lpstr>
      <vt:lpstr>Mielőtt bárki messzemenő következtetéseket vonna le…</vt:lpstr>
      <vt:lpstr>13. dia</vt:lpstr>
      <vt:lpstr>Szakszolgálatunk miben tud segíteni?</vt:lpstr>
      <vt:lpstr>Korai fejlesztést biztosítunk   Jellemzően 0,5 éves kortól 3 éves korig</vt:lpstr>
      <vt:lpstr>Szülőcsoportok beindításának lehetősége Gyomaendrődön</vt:lpstr>
      <vt:lpstr>ELÉRHETŐSÉGEK</vt:lpstr>
      <vt:lpstr>Boldog, mosolygós gyermekarccal szeretnék elköszönni!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elrendezés</dc:title>
  <dc:creator>Felhasználó</dc:creator>
  <cp:lastModifiedBy>Gabor</cp:lastModifiedBy>
  <cp:revision>59</cp:revision>
  <cp:lastPrinted>2018-04-03T13:50:54Z</cp:lastPrinted>
  <dcterms:created xsi:type="dcterms:W3CDTF">2018-03-23T09:24:07Z</dcterms:created>
  <dcterms:modified xsi:type="dcterms:W3CDTF">2021-03-12T18:47:59Z</dcterms:modified>
</cp:coreProperties>
</file>